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nonymous Pro Bold" panose="020B0604020202020204" charset="0"/>
      <p:regular r:id="rId18"/>
    </p:embeddedFont>
    <p:embeddedFont>
      <p:font typeface="Calibri" panose="020F0502020204030204" pitchFamily="34" charset="0"/>
      <p:regular r:id="rId19"/>
      <p:bold r:id="rId20"/>
      <p:italic r:id="rId21"/>
      <p:boldItalic r:id="rId22"/>
    </p:embeddedFont>
    <p:embeddedFont>
      <p:font typeface="Canva Sans" panose="020B0604020202020204" charset="0"/>
      <p:regular r:id="rId23"/>
    </p:embeddedFont>
    <p:embeddedFont>
      <p:font typeface="Canva Sans Bold" panose="020B0604020202020204" charset="0"/>
      <p:regular r:id="rId24"/>
    </p:embeddedFont>
    <p:embeddedFont>
      <p:font typeface="Gagalin" panose="020B0604020202020204" charset="0"/>
      <p:regular r:id="rId25"/>
    </p:embeddedFont>
    <p:embeddedFont>
      <p:font typeface="Heading Now 71-78" panose="020B0604020202020204" charset="0"/>
      <p:regular r:id="rId26"/>
    </p:embeddedFont>
    <p:embeddedFont>
      <p:font typeface="Helios Extended Bold" panose="020B0604020202020204" charset="0"/>
      <p:regular r:id="rId27"/>
    </p:embeddedFont>
    <p:embeddedFont>
      <p:font typeface="Impact" panose="020B0806030902050204" pitchFamily="34" charset="0"/>
      <p:regular r:id="rId28"/>
    </p:embeddedFont>
    <p:embeddedFont>
      <p:font typeface="Inter Light" panose="020B0604020202020204" charset="0"/>
      <p:regular r:id="rId29"/>
    </p:embeddedFont>
    <p:embeddedFont>
      <p:font typeface="Open Sans" panose="020B0606030504020204" pitchFamily="34" charset="0"/>
      <p:regular r:id="rId30"/>
      <p:bold r:id="rId31"/>
      <p:italic r:id="rId32"/>
      <p:boldItalic r:id="rId33"/>
    </p:embeddedFont>
    <p:embeddedFont>
      <p:font typeface="Open Sans Bold" panose="020B0806030504020204" charset="0"/>
      <p:regular r:id="rId34"/>
    </p:embeddedFont>
    <p:embeddedFont>
      <p:font typeface="Open Sauce"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987" autoAdjust="0"/>
  </p:normalViewPr>
  <p:slideViewPr>
    <p:cSldViewPr>
      <p:cViewPr varScale="1">
        <p:scale>
          <a:sx n="52" d="100"/>
          <a:sy n="52" d="100"/>
        </p:scale>
        <p:origin x="1325"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jpe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Object_detection"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859320" y="8679872"/>
            <a:ext cx="4635104" cy="753107"/>
            <a:chOff x="0" y="66675"/>
            <a:chExt cx="4746965" cy="1004142"/>
          </a:xfrm>
        </p:grpSpPr>
        <p:sp>
          <p:nvSpPr>
            <p:cNvPr id="3" name="Freeform 3"/>
            <p:cNvSpPr/>
            <p:nvPr/>
          </p:nvSpPr>
          <p:spPr>
            <a:xfrm rot="-5400000">
              <a:off x="667165" y="221606"/>
              <a:ext cx="182046" cy="1516376"/>
            </a:xfrm>
            <a:custGeom>
              <a:avLst/>
              <a:gdLst/>
              <a:ahLst/>
              <a:cxnLst/>
              <a:rect l="l" t="t" r="r" b="b"/>
              <a:pathLst>
                <a:path w="182046" h="1516376">
                  <a:moveTo>
                    <a:pt x="0" y="0"/>
                  </a:moveTo>
                  <a:lnTo>
                    <a:pt x="182046" y="0"/>
                  </a:lnTo>
                  <a:lnTo>
                    <a:pt x="182046" y="1516375"/>
                  </a:lnTo>
                  <a:lnTo>
                    <a:pt x="0" y="1516375"/>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sp>
        <p:sp>
          <p:nvSpPr>
            <p:cNvPr id="4" name="TextBox 4"/>
            <p:cNvSpPr txBox="1"/>
            <p:nvPr/>
          </p:nvSpPr>
          <p:spPr>
            <a:xfrm>
              <a:off x="0" y="66675"/>
              <a:ext cx="4746965" cy="632652"/>
            </a:xfrm>
            <a:prstGeom prst="rect">
              <a:avLst/>
            </a:prstGeom>
          </p:spPr>
          <p:txBody>
            <a:bodyPr lIns="0" tIns="0" rIns="0" bIns="0" rtlCol="0" anchor="t">
              <a:spAutoFit/>
            </a:bodyPr>
            <a:lstStyle/>
            <a:p>
              <a:pPr marL="0" lvl="0" indent="0">
                <a:lnSpc>
                  <a:spcPts val="3674"/>
                </a:lnSpc>
              </a:pPr>
              <a:r>
                <a:rPr lang="en-US" sz="3674" dirty="0">
                  <a:solidFill>
                    <a:srgbClr val="FFFFFF"/>
                  </a:solidFill>
                  <a:latin typeface="Anonymous Pro Bold"/>
                </a:rPr>
                <a:t>DATE:-14 dec 2023</a:t>
              </a:r>
            </a:p>
          </p:txBody>
        </p:sp>
        <p:sp>
          <p:nvSpPr>
            <p:cNvPr id="5" name="AutoShape 5"/>
            <p:cNvSpPr/>
            <p:nvPr/>
          </p:nvSpPr>
          <p:spPr>
            <a:xfrm>
              <a:off x="1744224" y="983020"/>
              <a:ext cx="1226650" cy="0"/>
            </a:xfrm>
            <a:prstGeom prst="line">
              <a:avLst/>
            </a:prstGeom>
            <a:ln w="6454" cap="flat">
              <a:solidFill>
                <a:srgbClr val="FFFFFF"/>
              </a:solidFill>
              <a:prstDash val="solid"/>
              <a:headEnd type="none" w="sm" len="sm"/>
              <a:tailEnd type="none" w="sm" len="sm"/>
            </a:ln>
          </p:spPr>
        </p:sp>
      </p:grpSp>
      <p:sp>
        <p:nvSpPr>
          <p:cNvPr id="6" name="Freeform 6"/>
          <p:cNvSpPr/>
          <p:nvPr/>
        </p:nvSpPr>
        <p:spPr>
          <a:xfrm>
            <a:off x="561109" y="261180"/>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sp>
      <p:sp>
        <p:nvSpPr>
          <p:cNvPr id="7" name="Freeform 7"/>
          <p:cNvSpPr/>
          <p:nvPr/>
        </p:nvSpPr>
        <p:spPr>
          <a:xfrm>
            <a:off x="14585128" y="9555169"/>
            <a:ext cx="2674172" cy="243067"/>
          </a:xfrm>
          <a:custGeom>
            <a:avLst/>
            <a:gdLst/>
            <a:ahLst/>
            <a:cxnLst/>
            <a:rect l="l" t="t" r="r" b="b"/>
            <a:pathLst>
              <a:path w="2674172" h="243067">
                <a:moveTo>
                  <a:pt x="0" y="0"/>
                </a:moveTo>
                <a:lnTo>
                  <a:pt x="2674172" y="0"/>
                </a:lnTo>
                <a:lnTo>
                  <a:pt x="2674172" y="243067"/>
                </a:lnTo>
                <a:lnTo>
                  <a:pt x="0" y="243067"/>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sp>
      <p:sp>
        <p:nvSpPr>
          <p:cNvPr id="8" name="AutoShape 8"/>
          <p:cNvSpPr/>
          <p:nvPr/>
        </p:nvSpPr>
        <p:spPr>
          <a:xfrm>
            <a:off x="3035206" y="379268"/>
            <a:ext cx="6492240" cy="0"/>
          </a:xfrm>
          <a:prstGeom prst="line">
            <a:avLst/>
          </a:prstGeom>
          <a:ln w="9525" cap="flat">
            <a:solidFill>
              <a:srgbClr val="FFFFFF"/>
            </a:solidFill>
            <a:prstDash val="solid"/>
            <a:headEnd type="none" w="sm" len="sm"/>
            <a:tailEnd type="none" w="sm" len="sm"/>
          </a:ln>
        </p:spPr>
      </p:sp>
      <p:sp>
        <p:nvSpPr>
          <p:cNvPr id="9" name="AutoShape 9"/>
          <p:cNvSpPr/>
          <p:nvPr/>
        </p:nvSpPr>
        <p:spPr>
          <a:xfrm>
            <a:off x="7456926" y="9798236"/>
            <a:ext cx="6492240" cy="0"/>
          </a:xfrm>
          <a:prstGeom prst="line">
            <a:avLst/>
          </a:prstGeom>
          <a:ln w="9525" cap="flat">
            <a:solidFill>
              <a:srgbClr val="FFFFFF"/>
            </a:solidFill>
            <a:prstDash val="solid"/>
            <a:headEnd type="none" w="sm" len="sm"/>
            <a:tailEnd type="none" w="sm" len="sm"/>
          </a:ln>
        </p:spPr>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sp>
      <p:sp>
        <p:nvSpPr>
          <p:cNvPr id="12" name="Freeform 12"/>
          <p:cNvSpPr/>
          <p:nvPr/>
        </p:nvSpPr>
        <p:spPr>
          <a:xfrm>
            <a:off x="389204" y="497356"/>
            <a:ext cx="2828553" cy="2042094"/>
          </a:xfrm>
          <a:custGeom>
            <a:avLst/>
            <a:gdLst/>
            <a:ahLst/>
            <a:cxnLst/>
            <a:rect l="l" t="t" r="r" b="b"/>
            <a:pathLst>
              <a:path w="2828553" h="2042094">
                <a:moveTo>
                  <a:pt x="0" y="0"/>
                </a:moveTo>
                <a:lnTo>
                  <a:pt x="2828553" y="0"/>
                </a:lnTo>
                <a:lnTo>
                  <a:pt x="2828553" y="2042094"/>
                </a:lnTo>
                <a:lnTo>
                  <a:pt x="0" y="2042094"/>
                </a:lnTo>
                <a:lnTo>
                  <a:pt x="0" y="0"/>
                </a:lnTo>
                <a:close/>
              </a:path>
            </a:pathLst>
          </a:custGeom>
          <a:blipFill>
            <a:blip r:embed="rId9"/>
            <a:stretch>
              <a:fillRect/>
            </a:stretch>
          </a:blipFill>
        </p:spPr>
      </p:sp>
      <p:sp>
        <p:nvSpPr>
          <p:cNvPr id="13" name="TextBox 13"/>
          <p:cNvSpPr txBox="1"/>
          <p:nvPr/>
        </p:nvSpPr>
        <p:spPr>
          <a:xfrm>
            <a:off x="5859319" y="4098410"/>
            <a:ext cx="8718435" cy="405765"/>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FFFFFF"/>
                </a:solidFill>
                <a:latin typeface="Inter Light"/>
              </a:rPr>
              <a:t>FIELD PROJECT</a:t>
            </a:r>
          </a:p>
        </p:txBody>
      </p:sp>
      <p:sp>
        <p:nvSpPr>
          <p:cNvPr id="14" name="TextBox 14"/>
          <p:cNvSpPr txBox="1"/>
          <p:nvPr/>
        </p:nvSpPr>
        <p:spPr>
          <a:xfrm>
            <a:off x="4296608" y="639715"/>
            <a:ext cx="10074693" cy="1386002"/>
          </a:xfrm>
          <a:prstGeom prst="rect">
            <a:avLst/>
          </a:prstGeom>
        </p:spPr>
        <p:txBody>
          <a:bodyPr lIns="0" tIns="0" rIns="0" bIns="0" rtlCol="0" anchor="t">
            <a:spAutoFit/>
          </a:bodyPr>
          <a:lstStyle/>
          <a:p>
            <a:pPr algn="ctr">
              <a:lnSpc>
                <a:spcPts val="11032"/>
              </a:lnSpc>
            </a:pPr>
            <a:r>
              <a:rPr lang="en-US" sz="7880" dirty="0">
                <a:solidFill>
                  <a:srgbClr val="FFFFFF"/>
                </a:solidFill>
                <a:latin typeface="Helios Extended Bold"/>
              </a:rPr>
              <a:t>GLA UNIVERSITY</a:t>
            </a:r>
          </a:p>
        </p:txBody>
      </p:sp>
      <p:sp>
        <p:nvSpPr>
          <p:cNvPr id="15" name="TextBox 15"/>
          <p:cNvSpPr txBox="1"/>
          <p:nvPr/>
        </p:nvSpPr>
        <p:spPr>
          <a:xfrm>
            <a:off x="6220974" y="3341056"/>
            <a:ext cx="5846051" cy="797020"/>
          </a:xfrm>
          <a:prstGeom prst="rect">
            <a:avLst/>
          </a:prstGeom>
        </p:spPr>
        <p:txBody>
          <a:bodyPr lIns="0" tIns="0" rIns="0" bIns="0" rtlCol="0" anchor="t">
            <a:spAutoFit/>
          </a:bodyPr>
          <a:lstStyle/>
          <a:p>
            <a:pPr marL="0" lvl="0" indent="0" algn="ctr">
              <a:lnSpc>
                <a:spcPts val="5868"/>
              </a:lnSpc>
              <a:spcBef>
                <a:spcPct val="0"/>
              </a:spcBef>
            </a:pPr>
            <a:r>
              <a:rPr lang="en-US" sz="4192" dirty="0">
                <a:solidFill>
                  <a:srgbClr val="FFFFFF"/>
                </a:solidFill>
                <a:latin typeface="Heading Now 71-78"/>
              </a:rPr>
              <a:t>OBJECT DETECTION</a:t>
            </a:r>
          </a:p>
        </p:txBody>
      </p:sp>
      <p:sp>
        <p:nvSpPr>
          <p:cNvPr id="16" name="TextBox 16"/>
          <p:cNvSpPr txBox="1"/>
          <p:nvPr/>
        </p:nvSpPr>
        <p:spPr>
          <a:xfrm>
            <a:off x="1523555" y="4504175"/>
            <a:ext cx="4063213" cy="1320920"/>
          </a:xfrm>
          <a:prstGeom prst="rect">
            <a:avLst/>
          </a:prstGeom>
        </p:spPr>
        <p:txBody>
          <a:bodyPr lIns="0" tIns="0" rIns="0" bIns="0" rtlCol="0" anchor="t">
            <a:spAutoFit/>
          </a:bodyPr>
          <a:lstStyle/>
          <a:p>
            <a:pPr algn="ctr">
              <a:lnSpc>
                <a:spcPts val="5319"/>
              </a:lnSpc>
            </a:pPr>
            <a:r>
              <a:rPr lang="en-US" sz="3799" dirty="0">
                <a:solidFill>
                  <a:srgbClr val="FFFFFF"/>
                </a:solidFill>
                <a:latin typeface="Canva Sans"/>
              </a:rPr>
              <a:t>MEMBERS NAME:</a:t>
            </a:r>
          </a:p>
          <a:p>
            <a:pPr algn="ctr">
              <a:lnSpc>
                <a:spcPts val="5319"/>
              </a:lnSpc>
            </a:pPr>
            <a:endParaRPr lang="en-US" sz="3799" dirty="0">
              <a:solidFill>
                <a:srgbClr val="FFFFFF"/>
              </a:solidFill>
              <a:latin typeface="Canva Sans"/>
            </a:endParaRPr>
          </a:p>
        </p:txBody>
      </p:sp>
      <p:sp>
        <p:nvSpPr>
          <p:cNvPr id="17" name="TextBox 17"/>
          <p:cNvSpPr txBox="1"/>
          <p:nvPr/>
        </p:nvSpPr>
        <p:spPr>
          <a:xfrm>
            <a:off x="2131303" y="5398915"/>
            <a:ext cx="3503363" cy="3022943"/>
          </a:xfrm>
          <a:prstGeom prst="rect">
            <a:avLst/>
          </a:prstGeom>
        </p:spPr>
        <p:txBody>
          <a:bodyPr lIns="0" tIns="0" rIns="0" bIns="0" rtlCol="0" anchor="t">
            <a:spAutoFit/>
          </a:bodyPr>
          <a:lstStyle/>
          <a:p>
            <a:pPr algn="ctr">
              <a:lnSpc>
                <a:spcPts val="3375"/>
              </a:lnSpc>
            </a:pPr>
            <a:r>
              <a:rPr lang="en-US" sz="2411" dirty="0">
                <a:solidFill>
                  <a:srgbClr val="FFFFFF"/>
                </a:solidFill>
                <a:latin typeface="Canva Sans"/>
              </a:rPr>
              <a:t>ANURAG(2315000383)</a:t>
            </a:r>
          </a:p>
          <a:p>
            <a:pPr algn="ctr">
              <a:lnSpc>
                <a:spcPts val="3375"/>
              </a:lnSpc>
            </a:pPr>
            <a:r>
              <a:rPr lang="en-US" sz="2411" dirty="0">
                <a:solidFill>
                  <a:srgbClr val="FFFFFF"/>
                </a:solidFill>
                <a:latin typeface="Canva Sans"/>
              </a:rPr>
              <a:t>SHIVAM(2315002068)</a:t>
            </a:r>
          </a:p>
          <a:p>
            <a:pPr algn="ctr">
              <a:lnSpc>
                <a:spcPts val="3375"/>
              </a:lnSpc>
            </a:pPr>
            <a:r>
              <a:rPr lang="en-US" sz="2411" dirty="0">
                <a:solidFill>
                  <a:srgbClr val="FFFFFF"/>
                </a:solidFill>
                <a:latin typeface="Canva Sans"/>
              </a:rPr>
              <a:t>NAMAN(2315001425)</a:t>
            </a:r>
          </a:p>
          <a:p>
            <a:pPr algn="ctr">
              <a:lnSpc>
                <a:spcPts val="3375"/>
              </a:lnSpc>
            </a:pPr>
            <a:r>
              <a:rPr lang="en-US" sz="2411" dirty="0">
                <a:solidFill>
                  <a:srgbClr val="FFFFFF"/>
                </a:solidFill>
                <a:latin typeface="Canva Sans"/>
              </a:rPr>
              <a:t>SHUBHI(2315002149)</a:t>
            </a:r>
          </a:p>
          <a:p>
            <a:pPr algn="ctr">
              <a:lnSpc>
                <a:spcPts val="3375"/>
              </a:lnSpc>
            </a:pPr>
            <a:r>
              <a:rPr lang="en-US" sz="2411" dirty="0">
                <a:solidFill>
                  <a:srgbClr val="FFFFFF"/>
                </a:solidFill>
                <a:latin typeface="Canva Sans"/>
              </a:rPr>
              <a:t>SHAGUN(2315002022)</a:t>
            </a:r>
          </a:p>
          <a:p>
            <a:pPr algn="ctr">
              <a:lnSpc>
                <a:spcPts val="3375"/>
              </a:lnSpc>
            </a:pPr>
            <a:r>
              <a:rPr lang="en-US" sz="2411" dirty="0">
                <a:solidFill>
                  <a:srgbClr val="FFFFFF"/>
                </a:solidFill>
                <a:latin typeface="Canva Sans"/>
              </a:rPr>
              <a:t>SARTHAK(2315001988)</a:t>
            </a:r>
          </a:p>
          <a:p>
            <a:pPr algn="ctr">
              <a:lnSpc>
                <a:spcPts val="3375"/>
              </a:lnSpc>
            </a:pPr>
            <a:endParaRPr lang="en-US" sz="2411" dirty="0">
              <a:solidFill>
                <a:srgbClr val="FFFFFF"/>
              </a:solidFill>
              <a:latin typeface="Canva Sans"/>
            </a:endParaRPr>
          </a:p>
        </p:txBody>
      </p:sp>
      <p:sp>
        <p:nvSpPr>
          <p:cNvPr id="18" name="TextBox 18"/>
          <p:cNvSpPr txBox="1"/>
          <p:nvPr/>
        </p:nvSpPr>
        <p:spPr>
          <a:xfrm>
            <a:off x="11178062" y="5067300"/>
            <a:ext cx="4063213" cy="1313180"/>
          </a:xfrm>
          <a:prstGeom prst="rect">
            <a:avLst/>
          </a:prstGeom>
        </p:spPr>
        <p:txBody>
          <a:bodyPr lIns="0" tIns="0" rIns="0" bIns="0" rtlCol="0" anchor="t">
            <a:spAutoFit/>
          </a:bodyPr>
          <a:lstStyle/>
          <a:p>
            <a:pPr algn="ctr">
              <a:lnSpc>
                <a:spcPts val="5319"/>
              </a:lnSpc>
            </a:pPr>
            <a:r>
              <a:rPr lang="en-US" sz="3799">
                <a:solidFill>
                  <a:srgbClr val="FFFFFF"/>
                </a:solidFill>
                <a:latin typeface="Canva Sans"/>
              </a:rPr>
              <a:t>MENTOR:</a:t>
            </a:r>
          </a:p>
          <a:p>
            <a:pPr algn="ctr">
              <a:lnSpc>
                <a:spcPts val="5319"/>
              </a:lnSpc>
            </a:pPr>
            <a:endParaRPr lang="en-US" sz="3799">
              <a:solidFill>
                <a:srgbClr val="FFFFFF"/>
              </a:solidFill>
              <a:latin typeface="Canva Sans"/>
            </a:endParaRPr>
          </a:p>
        </p:txBody>
      </p:sp>
      <p:sp>
        <p:nvSpPr>
          <p:cNvPr id="19" name="TextBox 19"/>
          <p:cNvSpPr txBox="1"/>
          <p:nvPr/>
        </p:nvSpPr>
        <p:spPr>
          <a:xfrm>
            <a:off x="10703046" y="6020117"/>
            <a:ext cx="5013246"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MR. PIYUSH VASHISTHA</a:t>
            </a:r>
          </a:p>
          <a:p>
            <a:pPr algn="ctr">
              <a:lnSpc>
                <a:spcPts val="4759"/>
              </a:lnSpc>
            </a:pPr>
            <a:r>
              <a:rPr lang="en-US" sz="3399">
                <a:solidFill>
                  <a:srgbClr val="FFFFFF"/>
                </a:solidFill>
                <a:latin typeface="Canva Sans"/>
              </a:rPr>
              <a:t>ASSISTANT PROFESSOR</a:t>
            </a:r>
          </a:p>
          <a:p>
            <a:pPr algn="ctr">
              <a:lnSpc>
                <a:spcPts val="4759"/>
              </a:lnSpc>
            </a:pPr>
            <a:r>
              <a:rPr lang="en-US" sz="3399">
                <a:solidFill>
                  <a:srgbClr val="FFFFFF"/>
                </a:solidFill>
                <a:latin typeface="Canva Sans"/>
              </a:rPr>
              <a:t>CEA</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447800" y="1714500"/>
            <a:ext cx="14596735" cy="8210663"/>
          </a:xfrm>
          <a:custGeom>
            <a:avLst/>
            <a:gdLst/>
            <a:ahLst/>
            <a:cxnLst/>
            <a:rect l="l" t="t" r="r" b="b"/>
            <a:pathLst>
              <a:path w="14596735" h="8210663">
                <a:moveTo>
                  <a:pt x="0" y="0"/>
                </a:moveTo>
                <a:lnTo>
                  <a:pt x="14596735" y="0"/>
                </a:lnTo>
                <a:lnTo>
                  <a:pt x="14596735" y="8210664"/>
                </a:lnTo>
                <a:lnTo>
                  <a:pt x="0" y="8210664"/>
                </a:lnTo>
                <a:lnTo>
                  <a:pt x="0" y="0"/>
                </a:lnTo>
                <a:close/>
              </a:path>
            </a:pathLst>
          </a:custGeom>
          <a:blipFill>
            <a:blip r:embed="rId2"/>
            <a:stretch>
              <a:fillRect/>
            </a:stretch>
          </a:blipFill>
        </p:spPr>
      </p:sp>
      <p:sp>
        <p:nvSpPr>
          <p:cNvPr id="3" name="TextBox 3"/>
          <p:cNvSpPr txBox="1"/>
          <p:nvPr/>
        </p:nvSpPr>
        <p:spPr>
          <a:xfrm>
            <a:off x="261682" y="114300"/>
            <a:ext cx="17764635" cy="1242648"/>
          </a:xfrm>
          <a:prstGeom prst="rect">
            <a:avLst/>
          </a:prstGeom>
        </p:spPr>
        <p:txBody>
          <a:bodyPr lIns="0" tIns="0" rIns="0" bIns="0" rtlCol="0" anchor="t">
            <a:spAutoFit/>
          </a:bodyPr>
          <a:lstStyle/>
          <a:p>
            <a:pPr marL="0" lvl="0" indent="0">
              <a:lnSpc>
                <a:spcPts val="10094"/>
              </a:lnSpc>
            </a:pPr>
            <a:r>
              <a:rPr lang="en-US" sz="8411" dirty="0">
                <a:solidFill>
                  <a:srgbClr val="FFFFFF"/>
                </a:solidFill>
                <a:latin typeface="Open Sans Bold"/>
                <a:ea typeface="Open Sans Bold"/>
              </a:rPr>
              <a:t>💻RESULT OF IMAGE DETECTION :</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TextBox 2"/>
          <p:cNvSpPr txBox="1"/>
          <p:nvPr/>
        </p:nvSpPr>
        <p:spPr>
          <a:xfrm>
            <a:off x="457200" y="4305300"/>
            <a:ext cx="16844017" cy="4289429"/>
          </a:xfrm>
          <a:prstGeom prst="rect">
            <a:avLst/>
          </a:prstGeom>
        </p:spPr>
        <p:txBody>
          <a:bodyPr lIns="0" tIns="0" rIns="0" bIns="0" rtlCol="0" anchor="t">
            <a:spAutoFit/>
          </a:bodyPr>
          <a:lstStyle/>
          <a:p>
            <a:pPr marL="598637" lvl="1" indent="-299318">
              <a:lnSpc>
                <a:spcPts val="4297"/>
              </a:lnSpc>
              <a:buFont typeface="Arial"/>
              <a:buChar char="•"/>
            </a:pPr>
            <a:r>
              <a:rPr lang="en-US" sz="2772" spc="74" dirty="0">
                <a:solidFill>
                  <a:srgbClr val="FFFFFF"/>
                </a:solidFill>
                <a:latin typeface="Open Sauce"/>
              </a:rPr>
              <a:t>Building upon YOLO Basics: Revisiting the foundational understanding of YOLO to advance into real-time object detection.</a:t>
            </a:r>
          </a:p>
          <a:p>
            <a:pPr marL="598637" lvl="1" indent="-299318">
              <a:lnSpc>
                <a:spcPts val="4297"/>
              </a:lnSpc>
              <a:buFont typeface="Arial"/>
              <a:buChar char="•"/>
            </a:pPr>
            <a:r>
              <a:rPr lang="en-US" sz="2772" spc="74" dirty="0">
                <a:solidFill>
                  <a:srgbClr val="FFFFFF"/>
                </a:solidFill>
                <a:latin typeface="Open Sauce"/>
              </a:rPr>
              <a:t>Data Collection and Object Catalog: Gathering and installing various videos from our GitHub repository alongside a comprehensive list of objects in our surroundings essential for our detection system.</a:t>
            </a:r>
          </a:p>
          <a:p>
            <a:pPr marL="598637" lvl="1" indent="-299318">
              <a:lnSpc>
                <a:spcPts val="4297"/>
              </a:lnSpc>
              <a:buFont typeface="Arial"/>
              <a:buChar char="•"/>
            </a:pPr>
            <a:r>
              <a:rPr lang="en-US" sz="2772" spc="74" dirty="0">
                <a:solidFill>
                  <a:srgbClr val="FFFFFF"/>
                </a:solidFill>
                <a:latin typeface="Open Sauce"/>
              </a:rPr>
              <a:t>Code Enhancement and Professionalization: Providing an improved, refined version of code that facilitates real-time object detection through webcams and videos. </a:t>
            </a:r>
          </a:p>
          <a:p>
            <a:pPr marL="0" lvl="0" indent="0">
              <a:lnSpc>
                <a:spcPts val="4297"/>
              </a:lnSpc>
            </a:pPr>
            <a:endParaRPr lang="en-US" sz="2772" spc="74" dirty="0">
              <a:solidFill>
                <a:srgbClr val="FFFFFF"/>
              </a:solidFill>
              <a:latin typeface="Open Sauce"/>
            </a:endParaRPr>
          </a:p>
        </p:txBody>
      </p:sp>
      <p:sp>
        <p:nvSpPr>
          <p:cNvPr id="3" name="TextBox 3"/>
          <p:cNvSpPr txBox="1"/>
          <p:nvPr/>
        </p:nvSpPr>
        <p:spPr>
          <a:xfrm>
            <a:off x="829377" y="723900"/>
            <a:ext cx="17458623" cy="2319085"/>
          </a:xfrm>
          <a:prstGeom prst="rect">
            <a:avLst/>
          </a:prstGeom>
        </p:spPr>
        <p:txBody>
          <a:bodyPr lIns="0" tIns="0" rIns="0" bIns="0" rtlCol="0" anchor="t">
            <a:spAutoFit/>
          </a:bodyPr>
          <a:lstStyle/>
          <a:p>
            <a:pPr marL="0" lvl="0" indent="0">
              <a:lnSpc>
                <a:spcPts val="6154"/>
              </a:lnSpc>
            </a:pPr>
            <a:r>
              <a:rPr lang="en-US" sz="5128" dirty="0">
                <a:solidFill>
                  <a:srgbClr val="FFFFFF"/>
                </a:solidFill>
                <a:latin typeface="Open Sauce"/>
                <a:ea typeface="Open Sauce"/>
              </a:rPr>
              <a:t>🧩Object detection using live webcams and videos, building upon the foundation laid during the initial phase. Here's the structured approach:</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TextBox 2"/>
          <p:cNvSpPr txBox="1"/>
          <p:nvPr/>
        </p:nvSpPr>
        <p:spPr>
          <a:xfrm>
            <a:off x="179899" y="-21406"/>
            <a:ext cx="18336701" cy="2462213"/>
          </a:xfrm>
          <a:prstGeom prst="rect">
            <a:avLst/>
          </a:prstGeom>
        </p:spPr>
        <p:txBody>
          <a:bodyPr wrap="square" lIns="0" tIns="0" rIns="0" bIns="0" rtlCol="0" anchor="t">
            <a:spAutoFit/>
          </a:bodyPr>
          <a:lstStyle/>
          <a:p>
            <a:pPr marL="0" lvl="0" indent="0">
              <a:lnSpc>
                <a:spcPts val="9603"/>
              </a:lnSpc>
            </a:pPr>
            <a:r>
              <a:rPr lang="en-US" sz="8003" dirty="0">
                <a:solidFill>
                  <a:srgbClr val="FFFFFF"/>
                </a:solidFill>
                <a:latin typeface="Open Sans Bold"/>
                <a:ea typeface="Open Sans Bold"/>
              </a:rPr>
              <a:t>💻Result of Object detection using live webcams and videos</a:t>
            </a:r>
          </a:p>
        </p:txBody>
      </p:sp>
      <p:grpSp>
        <p:nvGrpSpPr>
          <p:cNvPr id="3" name="Group 3"/>
          <p:cNvGrpSpPr/>
          <p:nvPr/>
        </p:nvGrpSpPr>
        <p:grpSpPr>
          <a:xfrm>
            <a:off x="11887200" y="3266052"/>
            <a:ext cx="7188914" cy="8764322"/>
            <a:chOff x="0" y="0"/>
            <a:chExt cx="9585219" cy="11685763"/>
          </a:xfrm>
        </p:grpSpPr>
        <p:grpSp>
          <p:nvGrpSpPr>
            <p:cNvPr id="4" name="Group 4"/>
            <p:cNvGrpSpPr/>
            <p:nvPr/>
          </p:nvGrpSpPr>
          <p:grpSpPr>
            <a:xfrm rot="-2700000">
              <a:off x="-562750" y="7790982"/>
              <a:ext cx="7429400" cy="1485661"/>
              <a:chOff x="0" y="0"/>
              <a:chExt cx="31900754" cy="6379210"/>
            </a:xfrm>
          </p:grpSpPr>
          <p:sp>
            <p:nvSpPr>
              <p:cNvPr id="5" name="Freeform 5"/>
              <p:cNvSpPr/>
              <p:nvPr/>
            </p:nvSpPr>
            <p:spPr>
              <a:xfrm>
                <a:off x="0" y="0"/>
                <a:ext cx="31900754" cy="6379210"/>
              </a:xfrm>
              <a:custGeom>
                <a:avLst/>
                <a:gdLst/>
                <a:ahLst/>
                <a:cxnLst/>
                <a:rect l="l" t="t" r="r" b="b"/>
                <a:pathLst>
                  <a:path w="31900754" h="6379210">
                    <a:moveTo>
                      <a:pt x="25204906" y="0"/>
                    </a:moveTo>
                    <a:lnTo>
                      <a:pt x="8024961" y="0"/>
                    </a:lnTo>
                    <a:lnTo>
                      <a:pt x="6736517" y="7620"/>
                    </a:lnTo>
                    <a:lnTo>
                      <a:pt x="0" y="6379210"/>
                    </a:lnTo>
                    <a:lnTo>
                      <a:pt x="25254845" y="6379210"/>
                    </a:lnTo>
                    <a:lnTo>
                      <a:pt x="31900754" y="0"/>
                    </a:lnTo>
                    <a:close/>
                  </a:path>
                </a:pathLst>
              </a:custGeom>
              <a:solidFill>
                <a:srgbClr val="FFFFFF"/>
              </a:solidFill>
            </p:spPr>
          </p:sp>
        </p:grpSp>
        <p:grpSp>
          <p:nvGrpSpPr>
            <p:cNvPr id="6" name="Group 6"/>
            <p:cNvGrpSpPr/>
            <p:nvPr/>
          </p:nvGrpSpPr>
          <p:grpSpPr>
            <a:xfrm rot="-2700000">
              <a:off x="3734095" y="6248668"/>
              <a:ext cx="6125442" cy="1485661"/>
              <a:chOff x="0" y="0"/>
              <a:chExt cx="26301750" cy="6379210"/>
            </a:xfrm>
          </p:grpSpPr>
          <p:sp>
            <p:nvSpPr>
              <p:cNvPr id="7" name="Freeform 7"/>
              <p:cNvSpPr/>
              <p:nvPr/>
            </p:nvSpPr>
            <p:spPr>
              <a:xfrm>
                <a:off x="0" y="0"/>
                <a:ext cx="26301750" cy="6379210"/>
              </a:xfrm>
              <a:custGeom>
                <a:avLst/>
                <a:gdLst/>
                <a:ahLst/>
                <a:cxnLst/>
                <a:rect l="l" t="t" r="r" b="b"/>
                <a:pathLst>
                  <a:path w="26301750" h="6379210">
                    <a:moveTo>
                      <a:pt x="19619477" y="0"/>
                    </a:moveTo>
                    <a:lnTo>
                      <a:pt x="7607643" y="0"/>
                    </a:lnTo>
                    <a:lnTo>
                      <a:pt x="6706792" y="7620"/>
                    </a:lnTo>
                    <a:lnTo>
                      <a:pt x="0" y="6379210"/>
                    </a:lnTo>
                    <a:lnTo>
                      <a:pt x="19655841" y="6379210"/>
                    </a:lnTo>
                    <a:lnTo>
                      <a:pt x="26301750" y="0"/>
                    </a:lnTo>
                    <a:close/>
                  </a:path>
                </a:pathLst>
              </a:custGeom>
              <a:solidFill>
                <a:srgbClr val="FFFFFF"/>
              </a:solidFill>
            </p:spPr>
          </p:sp>
        </p:grpSp>
        <p:grpSp>
          <p:nvGrpSpPr>
            <p:cNvPr id="8" name="Group 8"/>
            <p:cNvGrpSpPr/>
            <p:nvPr/>
          </p:nvGrpSpPr>
          <p:grpSpPr>
            <a:xfrm rot="-2700000">
              <a:off x="3831566" y="1948101"/>
              <a:ext cx="6125442" cy="1485661"/>
              <a:chOff x="0" y="0"/>
              <a:chExt cx="26301750" cy="6379210"/>
            </a:xfrm>
          </p:grpSpPr>
          <p:sp>
            <p:nvSpPr>
              <p:cNvPr id="9" name="Freeform 9"/>
              <p:cNvSpPr/>
              <p:nvPr/>
            </p:nvSpPr>
            <p:spPr>
              <a:xfrm>
                <a:off x="0" y="0"/>
                <a:ext cx="26301750" cy="6379210"/>
              </a:xfrm>
              <a:custGeom>
                <a:avLst/>
                <a:gdLst/>
                <a:ahLst/>
                <a:cxnLst/>
                <a:rect l="l" t="t" r="r" b="b"/>
                <a:pathLst>
                  <a:path w="26301750" h="6379210">
                    <a:moveTo>
                      <a:pt x="19619477" y="0"/>
                    </a:moveTo>
                    <a:lnTo>
                      <a:pt x="7607643" y="0"/>
                    </a:lnTo>
                    <a:lnTo>
                      <a:pt x="6706792" y="7620"/>
                    </a:lnTo>
                    <a:lnTo>
                      <a:pt x="0" y="6379210"/>
                    </a:lnTo>
                    <a:lnTo>
                      <a:pt x="19655841" y="6379210"/>
                    </a:lnTo>
                    <a:lnTo>
                      <a:pt x="26301750" y="0"/>
                    </a:lnTo>
                    <a:close/>
                  </a:path>
                </a:pathLst>
              </a:custGeom>
              <a:solidFill>
                <a:srgbClr val="FFFFFF"/>
              </a:solidFill>
            </p:spPr>
          </p:sp>
        </p:grpSp>
      </p:grpSp>
      <p:sp>
        <p:nvSpPr>
          <p:cNvPr id="10" name="Freeform 10"/>
          <p:cNvSpPr/>
          <p:nvPr/>
        </p:nvSpPr>
        <p:spPr>
          <a:xfrm>
            <a:off x="-59150" y="4316953"/>
            <a:ext cx="2175700" cy="4114800"/>
          </a:xfrm>
          <a:custGeom>
            <a:avLst/>
            <a:gdLst/>
            <a:ahLst/>
            <a:cxnLst/>
            <a:rect l="l" t="t" r="r" b="b"/>
            <a:pathLst>
              <a:path w="2175700" h="4114800">
                <a:moveTo>
                  <a:pt x="0" y="0"/>
                </a:moveTo>
                <a:lnTo>
                  <a:pt x="2175700" y="0"/>
                </a:lnTo>
                <a:lnTo>
                  <a:pt x="21757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580" t="4380" r="580"/>
          <a:stretch>
            <a:fillRect/>
          </a:stretch>
        </p:blipFill>
        <p:spPr>
          <a:xfrm>
            <a:off x="2504717" y="2644428"/>
            <a:ext cx="13687063" cy="7459849"/>
          </a:xfrm>
          <a:prstGeom prst="rect">
            <a:avLst/>
          </a:prstGeom>
        </p:spPr>
      </p:pic>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673828" y="0"/>
            <a:ext cx="3347655" cy="3608571"/>
            <a:chOff x="0" y="0"/>
            <a:chExt cx="1204093" cy="1297940"/>
          </a:xfrm>
        </p:grpSpPr>
        <p:sp>
          <p:nvSpPr>
            <p:cNvPr id="3" name="Freeform 3"/>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FFFFFF"/>
            </a:solidFill>
          </p:spPr>
        </p:sp>
      </p:grpSp>
      <p:grpSp>
        <p:nvGrpSpPr>
          <p:cNvPr id="4" name="Group 4"/>
          <p:cNvGrpSpPr/>
          <p:nvPr/>
        </p:nvGrpSpPr>
        <p:grpSpPr>
          <a:xfrm rot="-10800000">
            <a:off x="16614172" y="6678429"/>
            <a:ext cx="3347655" cy="3608571"/>
            <a:chOff x="0" y="0"/>
            <a:chExt cx="1204093" cy="1297940"/>
          </a:xfrm>
        </p:grpSpPr>
        <p:sp>
          <p:nvSpPr>
            <p:cNvPr id="5" name="Freeform 5"/>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FFFFFF"/>
            </a:solidFill>
          </p:spPr>
        </p:sp>
      </p:grpSp>
      <p:sp>
        <p:nvSpPr>
          <p:cNvPr id="6" name="Freeform 6"/>
          <p:cNvSpPr/>
          <p:nvPr/>
        </p:nvSpPr>
        <p:spPr>
          <a:xfrm>
            <a:off x="4690189" y="5740627"/>
            <a:ext cx="3418400" cy="4114800"/>
          </a:xfrm>
          <a:custGeom>
            <a:avLst/>
            <a:gdLst/>
            <a:ahLst/>
            <a:cxnLst/>
            <a:rect l="l" t="t" r="r" b="b"/>
            <a:pathLst>
              <a:path w="3418400" h="4114800">
                <a:moveTo>
                  <a:pt x="0" y="0"/>
                </a:moveTo>
                <a:lnTo>
                  <a:pt x="3418400" y="0"/>
                </a:lnTo>
                <a:lnTo>
                  <a:pt x="34184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661289" y="5542950"/>
            <a:ext cx="3404062" cy="4114800"/>
          </a:xfrm>
          <a:custGeom>
            <a:avLst/>
            <a:gdLst/>
            <a:ahLst/>
            <a:cxnLst/>
            <a:rect l="l" t="t" r="r" b="b"/>
            <a:pathLst>
              <a:path w="3404062" h="4114800">
                <a:moveTo>
                  <a:pt x="0" y="0"/>
                </a:moveTo>
                <a:lnTo>
                  <a:pt x="3404062" y="0"/>
                </a:lnTo>
                <a:lnTo>
                  <a:pt x="340406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756371" y="747011"/>
            <a:ext cx="10775259" cy="1057275"/>
          </a:xfrm>
          <a:prstGeom prst="rect">
            <a:avLst/>
          </a:prstGeom>
        </p:spPr>
        <p:txBody>
          <a:bodyPr lIns="0" tIns="0" rIns="0" bIns="0" rtlCol="0" anchor="t">
            <a:spAutoFit/>
          </a:bodyPr>
          <a:lstStyle/>
          <a:p>
            <a:pPr marL="0" lvl="0" indent="0" algn="ctr">
              <a:lnSpc>
                <a:spcPts val="8399"/>
              </a:lnSpc>
            </a:pPr>
            <a:r>
              <a:rPr lang="en-US" sz="6999">
                <a:solidFill>
                  <a:srgbClr val="FFFFFF"/>
                </a:solidFill>
                <a:latin typeface="Open Sans Bold"/>
              </a:rPr>
              <a:t>CONCLUSION</a:t>
            </a:r>
          </a:p>
        </p:txBody>
      </p:sp>
      <p:sp>
        <p:nvSpPr>
          <p:cNvPr id="9" name="TextBox 9"/>
          <p:cNvSpPr txBox="1"/>
          <p:nvPr/>
        </p:nvSpPr>
        <p:spPr>
          <a:xfrm>
            <a:off x="3756371" y="2738146"/>
            <a:ext cx="11240371" cy="2405354"/>
          </a:xfrm>
          <a:prstGeom prst="rect">
            <a:avLst/>
          </a:prstGeom>
        </p:spPr>
        <p:txBody>
          <a:bodyPr lIns="0" tIns="0" rIns="0" bIns="0" rtlCol="0" anchor="t">
            <a:spAutoFit/>
          </a:bodyPr>
          <a:lstStyle/>
          <a:p>
            <a:pPr marL="0" lvl="0" indent="0" algn="ctr">
              <a:lnSpc>
                <a:spcPts val="4793"/>
              </a:lnSpc>
              <a:spcBef>
                <a:spcPct val="0"/>
              </a:spcBef>
            </a:pPr>
            <a:r>
              <a:rPr lang="en-US" sz="3424" dirty="0">
                <a:solidFill>
                  <a:srgbClr val="FFFFFF"/>
                </a:solidFill>
                <a:latin typeface="Open Sans"/>
              </a:rPr>
              <a:t>Object detection projects contribute to solving real-world challenges and have a broad impact across industries, with ongoing opportunities for innovation and improvement.</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233796" y="4126458"/>
            <a:ext cx="5965075" cy="4473806"/>
          </a:xfrm>
          <a:custGeom>
            <a:avLst/>
            <a:gdLst/>
            <a:ahLst/>
            <a:cxnLst/>
            <a:rect l="l" t="t" r="r" b="b"/>
            <a:pathLst>
              <a:path w="5965075" h="4473806">
                <a:moveTo>
                  <a:pt x="0" y="0"/>
                </a:moveTo>
                <a:lnTo>
                  <a:pt x="5965075" y="0"/>
                </a:lnTo>
                <a:lnTo>
                  <a:pt x="5965075" y="4473806"/>
                </a:lnTo>
                <a:lnTo>
                  <a:pt x="0" y="4473806"/>
                </a:lnTo>
                <a:lnTo>
                  <a:pt x="0" y="0"/>
                </a:lnTo>
                <a:close/>
              </a:path>
            </a:pathLst>
          </a:custGeom>
          <a:blipFill>
            <a:blip r:embed="rId2"/>
            <a:stretch>
              <a:fillRect/>
            </a:stretch>
          </a:blipFill>
        </p:spPr>
      </p:sp>
      <p:sp>
        <p:nvSpPr>
          <p:cNvPr id="3" name="Freeform 3"/>
          <p:cNvSpPr/>
          <p:nvPr/>
        </p:nvSpPr>
        <p:spPr>
          <a:xfrm>
            <a:off x="6225348" y="4106600"/>
            <a:ext cx="5620201" cy="4493664"/>
          </a:xfrm>
          <a:custGeom>
            <a:avLst/>
            <a:gdLst/>
            <a:ahLst/>
            <a:cxnLst/>
            <a:rect l="l" t="t" r="r" b="b"/>
            <a:pathLst>
              <a:path w="5991551" h="4493664">
                <a:moveTo>
                  <a:pt x="0" y="0"/>
                </a:moveTo>
                <a:lnTo>
                  <a:pt x="5991551" y="0"/>
                </a:lnTo>
                <a:lnTo>
                  <a:pt x="5991551" y="4493664"/>
                </a:lnTo>
                <a:lnTo>
                  <a:pt x="0" y="4493664"/>
                </a:lnTo>
                <a:lnTo>
                  <a:pt x="0" y="0"/>
                </a:lnTo>
                <a:close/>
              </a:path>
            </a:pathLst>
          </a:custGeom>
          <a:blipFill>
            <a:blip r:embed="rId3"/>
            <a:stretch>
              <a:fillRect/>
            </a:stretch>
          </a:blipFill>
        </p:spPr>
      </p:sp>
      <p:sp>
        <p:nvSpPr>
          <p:cNvPr id="4" name="Freeform 4"/>
          <p:cNvSpPr/>
          <p:nvPr/>
        </p:nvSpPr>
        <p:spPr>
          <a:xfrm>
            <a:off x="11872027" y="4106600"/>
            <a:ext cx="6182178" cy="4493664"/>
          </a:xfrm>
          <a:custGeom>
            <a:avLst/>
            <a:gdLst/>
            <a:ahLst/>
            <a:cxnLst/>
            <a:rect l="l" t="t" r="r" b="b"/>
            <a:pathLst>
              <a:path w="5991551" h="4493664">
                <a:moveTo>
                  <a:pt x="0" y="0"/>
                </a:moveTo>
                <a:lnTo>
                  <a:pt x="5991552" y="0"/>
                </a:lnTo>
                <a:lnTo>
                  <a:pt x="5991552" y="4493664"/>
                </a:lnTo>
                <a:lnTo>
                  <a:pt x="0" y="4493664"/>
                </a:lnTo>
                <a:lnTo>
                  <a:pt x="0" y="0"/>
                </a:lnTo>
                <a:close/>
              </a:path>
            </a:pathLst>
          </a:custGeom>
          <a:blipFill>
            <a:blip r:embed="rId4"/>
            <a:stretch>
              <a:fillRect/>
            </a:stretch>
          </a:blipFill>
        </p:spPr>
      </p:sp>
      <p:sp>
        <p:nvSpPr>
          <p:cNvPr id="5" name="TextBox 5"/>
          <p:cNvSpPr txBox="1"/>
          <p:nvPr/>
        </p:nvSpPr>
        <p:spPr>
          <a:xfrm>
            <a:off x="3619599" y="252471"/>
            <a:ext cx="10460349" cy="776229"/>
          </a:xfrm>
          <a:prstGeom prst="rect">
            <a:avLst/>
          </a:prstGeom>
        </p:spPr>
        <p:txBody>
          <a:bodyPr lIns="0" tIns="0" rIns="0" bIns="0" rtlCol="0" anchor="t">
            <a:spAutoFit/>
          </a:bodyPr>
          <a:lstStyle/>
          <a:p>
            <a:pPr marL="0" lvl="0" indent="0" algn="ctr">
              <a:lnSpc>
                <a:spcPts val="6187"/>
              </a:lnSpc>
              <a:spcBef>
                <a:spcPct val="0"/>
              </a:spcBef>
            </a:pPr>
            <a:r>
              <a:rPr lang="en-US" sz="5155">
                <a:solidFill>
                  <a:srgbClr val="FFFFFF"/>
                </a:solidFill>
                <a:latin typeface="Open Sans Bold"/>
              </a:rPr>
              <a:t>Acknowledgment</a:t>
            </a:r>
          </a:p>
        </p:txBody>
      </p:sp>
      <p:sp>
        <p:nvSpPr>
          <p:cNvPr id="6" name="TextBox 6"/>
          <p:cNvSpPr txBox="1"/>
          <p:nvPr/>
        </p:nvSpPr>
        <p:spPr>
          <a:xfrm>
            <a:off x="172365" y="1452287"/>
            <a:ext cx="18607621" cy="1774741"/>
          </a:xfrm>
          <a:prstGeom prst="rect">
            <a:avLst/>
          </a:prstGeom>
        </p:spPr>
        <p:txBody>
          <a:bodyPr lIns="0" tIns="0" rIns="0" bIns="0" rtlCol="0" anchor="t">
            <a:spAutoFit/>
          </a:bodyPr>
          <a:lstStyle/>
          <a:p>
            <a:pPr algn="ctr">
              <a:lnSpc>
                <a:spcPts val="4815"/>
              </a:lnSpc>
            </a:pPr>
            <a:r>
              <a:rPr lang="en-US" sz="3210" dirty="0">
                <a:solidFill>
                  <a:srgbClr val="FFFFFF"/>
                </a:solidFill>
                <a:latin typeface="Open Sans"/>
              </a:rPr>
              <a:t>Thank you to every members of our project for contributing in this project.</a:t>
            </a:r>
          </a:p>
          <a:p>
            <a:pPr algn="ctr">
              <a:lnSpc>
                <a:spcPts val="4815"/>
              </a:lnSpc>
            </a:pPr>
            <a:r>
              <a:rPr lang="en-US" sz="3210" dirty="0">
                <a:solidFill>
                  <a:srgbClr val="FFFFFF"/>
                </a:solidFill>
                <a:latin typeface="Open Sans"/>
              </a:rPr>
              <a:t>specially our mentor Mr. Piyush </a:t>
            </a:r>
            <a:r>
              <a:rPr lang="en-US" sz="3210" dirty="0" err="1">
                <a:solidFill>
                  <a:srgbClr val="FFFFFF"/>
                </a:solidFill>
                <a:latin typeface="Open Sans"/>
              </a:rPr>
              <a:t>Vashistha</a:t>
            </a:r>
            <a:r>
              <a:rPr lang="en-US" sz="3210" dirty="0">
                <a:solidFill>
                  <a:srgbClr val="FFFFFF"/>
                </a:solidFill>
                <a:latin typeface="Open Sans"/>
              </a:rPr>
              <a:t> Sir.</a:t>
            </a:r>
          </a:p>
          <a:p>
            <a:pPr marL="0" lvl="0" indent="0" algn="ctr">
              <a:lnSpc>
                <a:spcPts val="4815"/>
              </a:lnSpc>
              <a:spcBef>
                <a:spcPct val="0"/>
              </a:spcBef>
            </a:pPr>
            <a:endParaRPr lang="en-US" sz="3210" dirty="0">
              <a:solidFill>
                <a:srgbClr val="FFFFFF"/>
              </a:solidFill>
              <a:latin typeface="Open Sans"/>
            </a:endParaRP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10870837" y="-3"/>
            <a:ext cx="7417163" cy="10287003"/>
          </a:xfrm>
          <a:prstGeom prst="rect">
            <a:avLst/>
          </a:prstGeom>
          <a:solidFill>
            <a:srgbClr val="C6C6C6"/>
          </a:solidFill>
        </p:spPr>
      </p:sp>
      <p:sp>
        <p:nvSpPr>
          <p:cNvPr id="3" name="TextBox 3"/>
          <p:cNvSpPr txBox="1"/>
          <p:nvPr/>
        </p:nvSpPr>
        <p:spPr>
          <a:xfrm>
            <a:off x="235987" y="1352550"/>
            <a:ext cx="9088401" cy="1336171"/>
          </a:xfrm>
          <a:prstGeom prst="rect">
            <a:avLst/>
          </a:prstGeom>
        </p:spPr>
        <p:txBody>
          <a:bodyPr lIns="0" tIns="0" rIns="0" bIns="0" rtlCol="0" anchor="t">
            <a:spAutoFit/>
          </a:bodyPr>
          <a:lstStyle/>
          <a:p>
            <a:pPr marL="0" lvl="0" indent="0">
              <a:lnSpc>
                <a:spcPts val="9749"/>
              </a:lnSpc>
            </a:pPr>
            <a:r>
              <a:rPr lang="en-US" sz="10954">
                <a:solidFill>
                  <a:srgbClr val="FFFFFF"/>
                </a:solidFill>
                <a:latin typeface="Gagalin"/>
              </a:rPr>
              <a:t>REFERENCES</a:t>
            </a:r>
          </a:p>
        </p:txBody>
      </p:sp>
      <p:sp>
        <p:nvSpPr>
          <p:cNvPr id="4" name="Freeform 4"/>
          <p:cNvSpPr/>
          <p:nvPr/>
        </p:nvSpPr>
        <p:spPr>
          <a:xfrm>
            <a:off x="11430257" y="6904668"/>
            <a:ext cx="3149161" cy="3063275"/>
          </a:xfrm>
          <a:custGeom>
            <a:avLst/>
            <a:gdLst/>
            <a:ahLst/>
            <a:cxnLst/>
            <a:rect l="l" t="t" r="r" b="b"/>
            <a:pathLst>
              <a:path w="3149161" h="3063275">
                <a:moveTo>
                  <a:pt x="0" y="0"/>
                </a:moveTo>
                <a:lnTo>
                  <a:pt x="3149162" y="0"/>
                </a:lnTo>
                <a:lnTo>
                  <a:pt x="3149162" y="3063275"/>
                </a:lnTo>
                <a:lnTo>
                  <a:pt x="0" y="3063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302114" y="0"/>
            <a:ext cx="2985886" cy="3239127"/>
          </a:xfrm>
          <a:custGeom>
            <a:avLst/>
            <a:gdLst/>
            <a:ahLst/>
            <a:cxnLst/>
            <a:rect l="l" t="t" r="r" b="b"/>
            <a:pathLst>
              <a:path w="2985886" h="3239127">
                <a:moveTo>
                  <a:pt x="0" y="0"/>
                </a:moveTo>
                <a:lnTo>
                  <a:pt x="2985886" y="0"/>
                </a:lnTo>
                <a:lnTo>
                  <a:pt x="2985886" y="3239127"/>
                </a:lnTo>
                <a:lnTo>
                  <a:pt x="0" y="32391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3172452"/>
            <a:ext cx="9560375" cy="1180465"/>
          </a:xfrm>
          <a:prstGeom prst="rect">
            <a:avLst/>
          </a:prstGeom>
        </p:spPr>
        <p:txBody>
          <a:bodyPr lIns="0" tIns="0" rIns="0" bIns="0" rtlCol="0" anchor="t">
            <a:spAutoFit/>
          </a:bodyPr>
          <a:lstStyle/>
          <a:p>
            <a:pPr algn="ctr">
              <a:lnSpc>
                <a:spcPts val="4759"/>
              </a:lnSpc>
              <a:spcBef>
                <a:spcPct val="0"/>
              </a:spcBef>
            </a:pPr>
            <a:r>
              <a:rPr lang="en-US" sz="3399" dirty="0">
                <a:solidFill>
                  <a:srgbClr val="FFFFFF"/>
                </a:solidFill>
                <a:latin typeface="Canva Sans"/>
              </a:rPr>
              <a:t>https://www.computervision.zone/courses/object-detection-course/ </a:t>
            </a:r>
          </a:p>
        </p:txBody>
      </p:sp>
      <p:sp>
        <p:nvSpPr>
          <p:cNvPr id="7" name="TextBox 7"/>
          <p:cNvSpPr txBox="1"/>
          <p:nvPr/>
        </p:nvSpPr>
        <p:spPr>
          <a:xfrm>
            <a:off x="1028700" y="4894596"/>
            <a:ext cx="8817709" cy="1780540"/>
          </a:xfrm>
          <a:prstGeom prst="rect">
            <a:avLst/>
          </a:prstGeom>
        </p:spPr>
        <p:txBody>
          <a:bodyPr lIns="0" tIns="0" rIns="0" bIns="0" rtlCol="0" anchor="t">
            <a:spAutoFit/>
          </a:bodyPr>
          <a:lstStyle/>
          <a:p>
            <a:pPr algn="ctr">
              <a:lnSpc>
                <a:spcPts val="4759"/>
              </a:lnSpc>
              <a:spcBef>
                <a:spcPct val="0"/>
              </a:spcBef>
            </a:pPr>
            <a:r>
              <a:rPr lang="en-US" sz="3399" dirty="0">
                <a:solidFill>
                  <a:srgbClr val="FFFFFF"/>
                </a:solidFill>
                <a:latin typeface="Canva Sans"/>
              </a:rPr>
              <a:t>https://www.geeksforgeeks.org/yolo-you-only-look-once-real-time-object-detection/</a:t>
            </a:r>
          </a:p>
        </p:txBody>
      </p:sp>
      <p:sp>
        <p:nvSpPr>
          <p:cNvPr id="8" name="TextBox 8"/>
          <p:cNvSpPr txBox="1"/>
          <p:nvPr/>
        </p:nvSpPr>
        <p:spPr>
          <a:xfrm>
            <a:off x="1310462" y="7160911"/>
            <a:ext cx="9560375" cy="1180465"/>
          </a:xfrm>
          <a:prstGeom prst="rect">
            <a:avLst/>
          </a:prstGeom>
        </p:spPr>
        <p:txBody>
          <a:bodyPr lIns="0" tIns="0" rIns="0" bIns="0" rtlCol="0" anchor="t">
            <a:spAutoFit/>
          </a:bodyPr>
          <a:lstStyle/>
          <a:p>
            <a:pPr algn="ctr">
              <a:lnSpc>
                <a:spcPts val="4759"/>
              </a:lnSpc>
              <a:spcBef>
                <a:spcPct val="0"/>
              </a:spcBef>
            </a:pPr>
            <a:r>
              <a:rPr lang="en-US" sz="3399" dirty="0">
                <a:solidFill>
                  <a:srgbClr val="FFFFFF"/>
                </a:solidFill>
                <a:latin typeface="Canva Sans"/>
              </a:rPr>
              <a:t>https://medium.com/visionwizard/object-detection-4bf3edadf07f</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6744950" y="0"/>
            <a:ext cx="3086100" cy="2700338"/>
            <a:chOff x="0" y="0"/>
            <a:chExt cx="812800" cy="711200"/>
          </a:xfrm>
        </p:grpSpPr>
        <p:sp>
          <p:nvSpPr>
            <p:cNvPr id="3" name="Freeform 3"/>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808285"/>
            </a:solidFill>
          </p:spPr>
        </p:sp>
        <p:sp>
          <p:nvSpPr>
            <p:cNvPr id="4" name="TextBox 4"/>
            <p:cNvSpPr txBox="1"/>
            <p:nvPr/>
          </p:nvSpPr>
          <p:spPr>
            <a:xfrm>
              <a:off x="127000" y="3175"/>
              <a:ext cx="558800" cy="3778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786227" y="8743950"/>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08285"/>
            </a:solidFill>
          </p:spPr>
        </p:sp>
        <p:sp>
          <p:nvSpPr>
            <p:cNvPr id="7" name="TextBox 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8" name="AutoShape 8"/>
          <p:cNvSpPr/>
          <p:nvPr/>
        </p:nvSpPr>
        <p:spPr>
          <a:xfrm>
            <a:off x="1028700" y="1009650"/>
            <a:ext cx="6492240" cy="0"/>
          </a:xfrm>
          <a:prstGeom prst="line">
            <a:avLst/>
          </a:prstGeom>
          <a:ln w="38100" cap="flat">
            <a:solidFill>
              <a:srgbClr val="FFFFFF"/>
            </a:solidFill>
            <a:prstDash val="sysDot"/>
            <a:headEnd type="none" w="sm" len="sm"/>
            <a:tailEnd type="none" w="sm" len="sm"/>
          </a:ln>
        </p:spPr>
      </p:sp>
      <p:sp>
        <p:nvSpPr>
          <p:cNvPr id="9" name="AutoShape 9"/>
          <p:cNvSpPr/>
          <p:nvPr/>
        </p:nvSpPr>
        <p:spPr>
          <a:xfrm>
            <a:off x="10767060" y="9239250"/>
            <a:ext cx="6492240" cy="0"/>
          </a:xfrm>
          <a:prstGeom prst="line">
            <a:avLst/>
          </a:prstGeom>
          <a:ln w="38100" cap="flat">
            <a:solidFill>
              <a:srgbClr val="FFFFFF"/>
            </a:solidFill>
            <a:prstDash val="sysDot"/>
            <a:headEnd type="none" w="sm" len="sm"/>
            <a:tailEnd type="none" w="sm" len="sm"/>
          </a:ln>
        </p:spPr>
      </p:sp>
      <p:sp>
        <p:nvSpPr>
          <p:cNvPr id="10" name="Freeform 10"/>
          <p:cNvSpPr/>
          <p:nvPr/>
        </p:nvSpPr>
        <p:spPr>
          <a:xfrm>
            <a:off x="4799416" y="1858561"/>
            <a:ext cx="8689168" cy="2369773"/>
          </a:xfrm>
          <a:custGeom>
            <a:avLst/>
            <a:gdLst/>
            <a:ahLst/>
            <a:cxnLst/>
            <a:rect l="l" t="t" r="r" b="b"/>
            <a:pathLst>
              <a:path w="8689168" h="2369773">
                <a:moveTo>
                  <a:pt x="0" y="0"/>
                </a:moveTo>
                <a:lnTo>
                  <a:pt x="8689168" y="0"/>
                </a:lnTo>
                <a:lnTo>
                  <a:pt x="8689168" y="2369773"/>
                </a:lnTo>
                <a:lnTo>
                  <a:pt x="0" y="23697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7731045" y="5337461"/>
            <a:ext cx="2825910" cy="2440880"/>
          </a:xfrm>
          <a:custGeom>
            <a:avLst/>
            <a:gdLst/>
            <a:ahLst/>
            <a:cxnLst/>
            <a:rect l="l" t="t" r="r" b="b"/>
            <a:pathLst>
              <a:path w="2825910" h="2440880">
                <a:moveTo>
                  <a:pt x="0" y="0"/>
                </a:moveTo>
                <a:lnTo>
                  <a:pt x="2825910" y="0"/>
                </a:lnTo>
                <a:lnTo>
                  <a:pt x="2825910" y="2440880"/>
                </a:lnTo>
                <a:lnTo>
                  <a:pt x="0" y="24408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405245" y="1509599"/>
            <a:ext cx="7561676" cy="2685347"/>
            <a:chOff x="0" y="0"/>
            <a:chExt cx="10082234" cy="3580462"/>
          </a:xfrm>
        </p:grpSpPr>
        <p:sp>
          <p:nvSpPr>
            <p:cNvPr id="3" name="Freeform 3"/>
            <p:cNvSpPr/>
            <p:nvPr/>
          </p:nvSpPr>
          <p:spPr>
            <a:xfrm rot="-5400000">
              <a:off x="1417014" y="1776796"/>
              <a:ext cx="386652" cy="3220680"/>
            </a:xfrm>
            <a:custGeom>
              <a:avLst/>
              <a:gdLst/>
              <a:ahLst/>
              <a:cxnLst/>
              <a:rect l="l" t="t" r="r" b="b"/>
              <a:pathLst>
                <a:path w="386652" h="3220680">
                  <a:moveTo>
                    <a:pt x="0" y="0"/>
                  </a:moveTo>
                  <a:lnTo>
                    <a:pt x="386652" y="0"/>
                  </a:lnTo>
                  <a:lnTo>
                    <a:pt x="386652" y="3220680"/>
                  </a:lnTo>
                  <a:lnTo>
                    <a:pt x="0" y="3220680"/>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sp>
        <p:sp>
          <p:nvSpPr>
            <p:cNvPr id="4" name="TextBox 4"/>
            <p:cNvSpPr txBox="1"/>
            <p:nvPr/>
          </p:nvSpPr>
          <p:spPr>
            <a:xfrm>
              <a:off x="0" y="85725"/>
              <a:ext cx="10082234" cy="2802152"/>
            </a:xfrm>
            <a:prstGeom prst="rect">
              <a:avLst/>
            </a:prstGeom>
          </p:spPr>
          <p:txBody>
            <a:bodyPr lIns="0" tIns="0" rIns="0" bIns="0" rtlCol="0" anchor="t">
              <a:spAutoFit/>
            </a:bodyPr>
            <a:lstStyle/>
            <a:p>
              <a:pPr marL="0" lvl="0" indent="0">
                <a:lnSpc>
                  <a:spcPts val="7803"/>
                </a:lnSpc>
              </a:pPr>
              <a:r>
                <a:rPr lang="en-US" sz="7803">
                  <a:solidFill>
                    <a:srgbClr val="FFFFFF"/>
                  </a:solidFill>
                  <a:latin typeface="Helios Extended Bold"/>
                </a:rPr>
                <a:t>OBJECT DETECTION</a:t>
              </a:r>
            </a:p>
          </p:txBody>
        </p:sp>
        <p:sp>
          <p:nvSpPr>
            <p:cNvPr id="5" name="AutoShape 5"/>
            <p:cNvSpPr/>
            <p:nvPr/>
          </p:nvSpPr>
          <p:spPr>
            <a:xfrm>
              <a:off x="3704614" y="3393990"/>
              <a:ext cx="2605322" cy="0"/>
            </a:xfrm>
            <a:prstGeom prst="line">
              <a:avLst/>
            </a:prstGeom>
            <a:ln w="13708" cap="flat">
              <a:solidFill>
                <a:srgbClr val="FFFFFF"/>
              </a:solidFill>
              <a:prstDash val="solid"/>
              <a:headEnd type="none" w="sm" len="sm"/>
              <a:tailEnd type="none" w="sm" len="sm"/>
            </a:ln>
          </p:spPr>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sp>
      <p:sp>
        <p:nvSpPr>
          <p:cNvPr id="7" name="Freeform 7"/>
          <p:cNvSpPr/>
          <p:nvPr/>
        </p:nvSpPr>
        <p:spPr>
          <a:xfrm>
            <a:off x="14325954" y="9428873"/>
            <a:ext cx="2674172" cy="243067"/>
          </a:xfrm>
          <a:custGeom>
            <a:avLst/>
            <a:gdLst/>
            <a:ahLst/>
            <a:cxnLst/>
            <a:rect l="l" t="t" r="r" b="b"/>
            <a:pathLst>
              <a:path w="2674172" h="243067">
                <a:moveTo>
                  <a:pt x="0" y="0"/>
                </a:moveTo>
                <a:lnTo>
                  <a:pt x="2674172" y="0"/>
                </a:lnTo>
                <a:lnTo>
                  <a:pt x="2674172" y="243067"/>
                </a:lnTo>
                <a:lnTo>
                  <a:pt x="0" y="243067"/>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sp>
      <p:sp>
        <p:nvSpPr>
          <p:cNvPr id="9" name="AutoShape 9"/>
          <p:cNvSpPr/>
          <p:nvPr/>
        </p:nvSpPr>
        <p:spPr>
          <a:xfrm>
            <a:off x="7966921" y="9258300"/>
            <a:ext cx="6492240" cy="0"/>
          </a:xfrm>
          <a:prstGeom prst="line">
            <a:avLst/>
          </a:prstGeom>
          <a:ln w="9525" cap="flat">
            <a:solidFill>
              <a:srgbClr val="FFFFFF"/>
            </a:solidFill>
            <a:prstDash val="solid"/>
            <a:headEnd type="none" w="sm" len="sm"/>
            <a:tailEnd type="none" w="sm" len="sm"/>
          </a:ln>
        </p:spPr>
      </p:sp>
      <p:sp>
        <p:nvSpPr>
          <p:cNvPr id="10" name="Freeform 10"/>
          <p:cNvSpPr/>
          <p:nvPr/>
        </p:nvSpPr>
        <p:spPr>
          <a:xfrm>
            <a:off x="12950494" y="189715"/>
            <a:ext cx="6385210" cy="3699102"/>
          </a:xfrm>
          <a:custGeom>
            <a:avLst/>
            <a:gdLst/>
            <a:ahLst/>
            <a:cxnLst/>
            <a:rect l="l" t="t" r="r" b="b"/>
            <a:pathLst>
              <a:path w="6385210" h="3699102">
                <a:moveTo>
                  <a:pt x="0" y="0"/>
                </a:moveTo>
                <a:lnTo>
                  <a:pt x="6385211" y="0"/>
                </a:lnTo>
                <a:lnTo>
                  <a:pt x="6385211" y="3699102"/>
                </a:lnTo>
                <a:lnTo>
                  <a:pt x="0" y="3699102"/>
                </a:lnTo>
                <a:lnTo>
                  <a:pt x="0" y="0"/>
                </a:lnTo>
                <a:close/>
              </a:path>
            </a:pathLst>
          </a:custGeom>
          <a:blipFill>
            <a:blip r:embed="rId8"/>
            <a:stretch>
              <a:fillRect l="-25707" b="-357"/>
            </a:stretch>
          </a:blipFill>
        </p:spPr>
      </p:sp>
      <p:sp>
        <p:nvSpPr>
          <p:cNvPr id="11" name="Freeform 11"/>
          <p:cNvSpPr/>
          <p:nvPr/>
        </p:nvSpPr>
        <p:spPr>
          <a:xfrm flipH="1" flipV="1">
            <a:off x="-1769458" y="7767138"/>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sp>
      <p:sp>
        <p:nvSpPr>
          <p:cNvPr id="12" name="TextBox 12"/>
          <p:cNvSpPr txBox="1"/>
          <p:nvPr/>
        </p:nvSpPr>
        <p:spPr>
          <a:xfrm>
            <a:off x="1984251" y="2785597"/>
            <a:ext cx="8718435" cy="530860"/>
          </a:xfrm>
          <a:prstGeom prst="rect">
            <a:avLst/>
          </a:prstGeom>
        </p:spPr>
        <p:txBody>
          <a:bodyPr lIns="0" tIns="0" rIns="0" bIns="0" rtlCol="0" anchor="t">
            <a:spAutoFit/>
          </a:bodyPr>
          <a:lstStyle/>
          <a:p>
            <a:pPr marL="0" lvl="0" indent="0" algn="r">
              <a:lnSpc>
                <a:spcPts val="4339"/>
              </a:lnSpc>
              <a:spcBef>
                <a:spcPct val="0"/>
              </a:spcBef>
            </a:pPr>
            <a:r>
              <a:rPr lang="en-US" sz="3099">
                <a:solidFill>
                  <a:srgbClr val="FFFFFF"/>
                </a:solidFill>
                <a:latin typeface="Inter Light"/>
              </a:rPr>
              <a:t>FIELD PROJECT</a:t>
            </a:r>
          </a:p>
        </p:txBody>
      </p:sp>
      <p:sp>
        <p:nvSpPr>
          <p:cNvPr id="13" name="TextBox 13"/>
          <p:cNvSpPr txBox="1"/>
          <p:nvPr/>
        </p:nvSpPr>
        <p:spPr>
          <a:xfrm>
            <a:off x="1028700" y="4709295"/>
            <a:ext cx="4724815" cy="1435608"/>
          </a:xfrm>
          <a:prstGeom prst="rect">
            <a:avLst/>
          </a:prstGeom>
        </p:spPr>
        <p:txBody>
          <a:bodyPr lIns="0" tIns="0" rIns="0" bIns="0" rtlCol="0" anchor="t">
            <a:spAutoFit/>
          </a:bodyPr>
          <a:lstStyle/>
          <a:p>
            <a:pPr algn="ctr">
              <a:lnSpc>
                <a:spcPts val="3275"/>
              </a:lnSpc>
            </a:pPr>
            <a:r>
              <a:rPr lang="en-US" sz="3275">
                <a:solidFill>
                  <a:srgbClr val="FFFFFF"/>
                </a:solidFill>
                <a:latin typeface="Helios Extended Bold"/>
              </a:rPr>
              <a:t>PRESENTED BY:</a:t>
            </a:r>
          </a:p>
          <a:p>
            <a:pPr algn="ctr">
              <a:lnSpc>
                <a:spcPts val="3275"/>
              </a:lnSpc>
            </a:pPr>
            <a:endParaRPr lang="en-US" sz="3275">
              <a:solidFill>
                <a:srgbClr val="FFFFFF"/>
              </a:solidFill>
              <a:latin typeface="Helios Extended Bold"/>
            </a:endParaRPr>
          </a:p>
          <a:p>
            <a:pPr algn="ctr">
              <a:lnSpc>
                <a:spcPts val="4572"/>
              </a:lnSpc>
              <a:spcBef>
                <a:spcPct val="0"/>
              </a:spcBef>
            </a:pPr>
            <a:endParaRPr lang="en-US" sz="3275">
              <a:solidFill>
                <a:srgbClr val="FFFFFF"/>
              </a:solidFill>
              <a:latin typeface="Helios Extended Bold"/>
            </a:endParaRPr>
          </a:p>
        </p:txBody>
      </p:sp>
      <p:sp>
        <p:nvSpPr>
          <p:cNvPr id="14" name="TextBox 14"/>
          <p:cNvSpPr txBox="1"/>
          <p:nvPr/>
        </p:nvSpPr>
        <p:spPr>
          <a:xfrm>
            <a:off x="1435437" y="5286889"/>
            <a:ext cx="4724814" cy="2719078"/>
          </a:xfrm>
          <a:prstGeom prst="rect">
            <a:avLst/>
          </a:prstGeom>
        </p:spPr>
        <p:txBody>
          <a:bodyPr wrap="square" lIns="0" tIns="0" rIns="0" bIns="0" rtlCol="0" anchor="t">
            <a:spAutoFit/>
          </a:bodyPr>
          <a:lstStyle/>
          <a:p>
            <a:pPr algn="ctr">
              <a:lnSpc>
                <a:spcPts val="3568"/>
              </a:lnSpc>
            </a:pPr>
            <a:r>
              <a:rPr lang="en-US" sz="1949" dirty="0">
                <a:solidFill>
                  <a:srgbClr val="FFFFFF"/>
                </a:solidFill>
                <a:latin typeface="Canva Sans"/>
              </a:rPr>
              <a:t>ANURAG(2315000383)</a:t>
            </a:r>
          </a:p>
          <a:p>
            <a:pPr algn="ctr">
              <a:lnSpc>
                <a:spcPts val="3568"/>
              </a:lnSpc>
            </a:pPr>
            <a:r>
              <a:rPr lang="en-US" sz="1949" dirty="0">
                <a:solidFill>
                  <a:srgbClr val="FFFFFF"/>
                </a:solidFill>
                <a:latin typeface="Canva Sans"/>
              </a:rPr>
              <a:t>SHIVAM(2315002068)</a:t>
            </a:r>
          </a:p>
          <a:p>
            <a:pPr algn="ctr">
              <a:lnSpc>
                <a:spcPts val="3568"/>
              </a:lnSpc>
            </a:pPr>
            <a:r>
              <a:rPr lang="en-US" sz="1949" dirty="0">
                <a:solidFill>
                  <a:srgbClr val="FFFFFF"/>
                </a:solidFill>
                <a:latin typeface="Canva Sans"/>
              </a:rPr>
              <a:t>NAMAN(2315001425)</a:t>
            </a:r>
          </a:p>
          <a:p>
            <a:pPr algn="ctr">
              <a:lnSpc>
                <a:spcPts val="3568"/>
              </a:lnSpc>
            </a:pPr>
            <a:r>
              <a:rPr lang="en-US" sz="1949" dirty="0">
                <a:solidFill>
                  <a:srgbClr val="FFFFFF"/>
                </a:solidFill>
                <a:latin typeface="Canva Sans"/>
              </a:rPr>
              <a:t>SHUBHI(2315002149)</a:t>
            </a:r>
          </a:p>
          <a:p>
            <a:pPr algn="ctr">
              <a:lnSpc>
                <a:spcPts val="3568"/>
              </a:lnSpc>
            </a:pPr>
            <a:r>
              <a:rPr lang="en-US" sz="1949" dirty="0">
                <a:solidFill>
                  <a:srgbClr val="FFFFFF"/>
                </a:solidFill>
                <a:latin typeface="Canva Sans"/>
              </a:rPr>
              <a:t>SHAGUN(2315002022)</a:t>
            </a:r>
          </a:p>
          <a:p>
            <a:pPr algn="ctr">
              <a:lnSpc>
                <a:spcPts val="3568"/>
              </a:lnSpc>
            </a:pPr>
            <a:r>
              <a:rPr lang="en-US" sz="1949" dirty="0">
                <a:solidFill>
                  <a:srgbClr val="FFFFFF"/>
                </a:solidFill>
                <a:latin typeface="Canva Sans"/>
              </a:rPr>
              <a:t>SARTHAK(2315001988)</a:t>
            </a:r>
          </a:p>
        </p:txBody>
      </p:sp>
      <p:sp>
        <p:nvSpPr>
          <p:cNvPr id="15" name="TextBox 15"/>
          <p:cNvSpPr txBox="1"/>
          <p:nvPr/>
        </p:nvSpPr>
        <p:spPr>
          <a:xfrm>
            <a:off x="10910635" y="4935566"/>
            <a:ext cx="4079718" cy="434918"/>
          </a:xfrm>
          <a:prstGeom prst="rect">
            <a:avLst/>
          </a:prstGeom>
        </p:spPr>
        <p:txBody>
          <a:bodyPr lIns="0" tIns="0" rIns="0" bIns="0" rtlCol="0" anchor="t">
            <a:spAutoFit/>
          </a:bodyPr>
          <a:lstStyle/>
          <a:p>
            <a:pPr algn="ctr">
              <a:lnSpc>
                <a:spcPts val="3017"/>
              </a:lnSpc>
              <a:spcBef>
                <a:spcPct val="0"/>
              </a:spcBef>
            </a:pPr>
            <a:r>
              <a:rPr lang="en-US" sz="3017">
                <a:solidFill>
                  <a:srgbClr val="FFFFFF"/>
                </a:solidFill>
                <a:latin typeface="Helios Extended Bold"/>
              </a:rPr>
              <a:t>SUPERVISED BY :</a:t>
            </a:r>
          </a:p>
        </p:txBody>
      </p:sp>
      <p:sp>
        <p:nvSpPr>
          <p:cNvPr id="16" name="TextBox 16"/>
          <p:cNvSpPr txBox="1"/>
          <p:nvPr/>
        </p:nvSpPr>
        <p:spPr>
          <a:xfrm>
            <a:off x="10443872" y="5876925"/>
            <a:ext cx="5013246"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MR. PIYUSH VASHISTHA</a:t>
            </a:r>
          </a:p>
          <a:p>
            <a:pPr algn="ctr">
              <a:lnSpc>
                <a:spcPts val="4759"/>
              </a:lnSpc>
            </a:pPr>
            <a:r>
              <a:rPr lang="en-US" sz="3399">
                <a:solidFill>
                  <a:srgbClr val="FFFFFF"/>
                </a:solidFill>
                <a:latin typeface="Canva Sans"/>
              </a:rPr>
              <a:t>ASSISTANT PROFESSOR</a:t>
            </a:r>
          </a:p>
          <a:p>
            <a:pPr algn="ctr">
              <a:lnSpc>
                <a:spcPts val="4759"/>
              </a:lnSpc>
            </a:pPr>
            <a:r>
              <a:rPr lang="en-US" sz="3399">
                <a:solidFill>
                  <a:srgbClr val="FFFFFF"/>
                </a:solidFill>
                <a:latin typeface="Canva Sans"/>
              </a:rPr>
              <a:t>CEA</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descr="Dreamy Digital Gothic Decorative Element"/>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2"/>
            <a:stretch>
              <a:fillRect l="-25707" b="-357"/>
            </a:stretch>
          </a:blipFill>
        </p:spPr>
      </p:sp>
      <p:sp>
        <p:nvSpPr>
          <p:cNvPr id="3" name="Freeform 3" descr="Clean Simple Scifi Grid Illustration"/>
          <p:cNvSpPr/>
          <p:nvPr/>
        </p:nvSpPr>
        <p:spPr>
          <a:xfrm>
            <a:off x="14585128" y="955040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3">
              <a:extLst>
                <a:ext uri="{96DAC541-7B7A-43D3-8B79-37D633B846F1}">
                  <asvg:svgBlip xmlns:asvg="http://schemas.microsoft.com/office/drawing/2016/SVG/main" r:embed="rId4"/>
                </a:ext>
              </a:extLst>
            </a:blip>
            <a:stretch>
              <a:fillRect t="-293055" b="-293055"/>
            </a:stretch>
          </a:blipFill>
        </p:spPr>
      </p:sp>
      <p:sp>
        <p:nvSpPr>
          <p:cNvPr id="4" name="Freeform 4"/>
          <p:cNvSpPr/>
          <p:nvPr/>
        </p:nvSpPr>
        <p:spPr>
          <a:xfrm>
            <a:off x="2434170" y="2568169"/>
            <a:ext cx="3987615" cy="4114800"/>
          </a:xfrm>
          <a:custGeom>
            <a:avLst/>
            <a:gdLst/>
            <a:ahLst/>
            <a:cxnLst/>
            <a:rect l="l" t="t" r="r" b="b"/>
            <a:pathLst>
              <a:path w="3987615" h="4114800">
                <a:moveTo>
                  <a:pt x="0" y="0"/>
                </a:moveTo>
                <a:lnTo>
                  <a:pt x="3987616" y="0"/>
                </a:lnTo>
                <a:lnTo>
                  <a:pt x="39876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220902" y="523875"/>
            <a:ext cx="4826318" cy="904875"/>
          </a:xfrm>
          <a:prstGeom prst="rect">
            <a:avLst/>
          </a:prstGeom>
        </p:spPr>
        <p:txBody>
          <a:bodyPr lIns="0" tIns="0" rIns="0" bIns="0" rtlCol="0" anchor="t">
            <a:spAutoFit/>
          </a:bodyPr>
          <a:lstStyle/>
          <a:p>
            <a:pPr marL="0" lvl="0" indent="0" algn="l">
              <a:lnSpc>
                <a:spcPts val="6308"/>
              </a:lnSpc>
              <a:spcBef>
                <a:spcPct val="0"/>
              </a:spcBef>
            </a:pPr>
            <a:r>
              <a:rPr lang="en-US" sz="5257" spc="499">
                <a:solidFill>
                  <a:srgbClr val="FFFFFF"/>
                </a:solidFill>
                <a:latin typeface="Impact"/>
              </a:rPr>
              <a:t>TABLE CONTENT</a:t>
            </a:r>
          </a:p>
        </p:txBody>
      </p:sp>
      <p:sp>
        <p:nvSpPr>
          <p:cNvPr id="6" name="TextBox 6"/>
          <p:cNvSpPr txBox="1"/>
          <p:nvPr/>
        </p:nvSpPr>
        <p:spPr>
          <a:xfrm>
            <a:off x="8158415" y="857250"/>
            <a:ext cx="8465186" cy="6686814"/>
          </a:xfrm>
          <a:prstGeom prst="rect">
            <a:avLst/>
          </a:prstGeom>
        </p:spPr>
        <p:txBody>
          <a:bodyPr lIns="0" tIns="0" rIns="0" bIns="0" rtlCol="0" anchor="t">
            <a:spAutoFit/>
          </a:bodyPr>
          <a:lstStyle/>
          <a:p>
            <a:pPr marL="525433" lvl="1" indent="-262716">
              <a:lnSpc>
                <a:spcPts val="4867"/>
              </a:lnSpc>
              <a:buFont typeface="Arial"/>
              <a:buChar char="•"/>
            </a:pPr>
            <a:r>
              <a:rPr lang="en-US" sz="2433" dirty="0">
                <a:solidFill>
                  <a:srgbClr val="FFFFFF"/>
                </a:solidFill>
                <a:latin typeface="Canva Sans"/>
              </a:rPr>
              <a:t>Introduction</a:t>
            </a:r>
          </a:p>
          <a:p>
            <a:pPr marL="525433" lvl="1" indent="-262716">
              <a:lnSpc>
                <a:spcPts val="4867"/>
              </a:lnSpc>
              <a:buFont typeface="Arial"/>
              <a:buChar char="•"/>
            </a:pPr>
            <a:r>
              <a:rPr lang="en-US" sz="2433" dirty="0">
                <a:solidFill>
                  <a:srgbClr val="FFFFFF"/>
                </a:solidFill>
                <a:latin typeface="Canva Sans"/>
              </a:rPr>
              <a:t>Application</a:t>
            </a:r>
          </a:p>
          <a:p>
            <a:pPr marL="525433" lvl="1" indent="-262716">
              <a:lnSpc>
                <a:spcPts val="4867"/>
              </a:lnSpc>
              <a:buFont typeface="Arial"/>
              <a:buChar char="•"/>
            </a:pPr>
            <a:r>
              <a:rPr lang="en-US" sz="2433" dirty="0">
                <a:solidFill>
                  <a:srgbClr val="FFFFFF"/>
                </a:solidFill>
                <a:latin typeface="Canva Sans"/>
              </a:rPr>
              <a:t>Objectives</a:t>
            </a:r>
          </a:p>
          <a:p>
            <a:pPr marL="525433" lvl="1" indent="-262716">
              <a:lnSpc>
                <a:spcPts val="4867"/>
              </a:lnSpc>
              <a:buFont typeface="Arial"/>
              <a:buChar char="•"/>
            </a:pPr>
            <a:r>
              <a:rPr lang="en-US" sz="2433" dirty="0">
                <a:solidFill>
                  <a:srgbClr val="FFFFFF"/>
                </a:solidFill>
                <a:latin typeface="Canva Sans"/>
              </a:rPr>
              <a:t>Implementation of image detection</a:t>
            </a:r>
          </a:p>
          <a:p>
            <a:pPr marL="525433" lvl="1" indent="-262716">
              <a:lnSpc>
                <a:spcPts val="4867"/>
              </a:lnSpc>
              <a:buFont typeface="Arial"/>
              <a:buChar char="•"/>
            </a:pPr>
            <a:r>
              <a:rPr lang="en-US" sz="2433" dirty="0">
                <a:solidFill>
                  <a:srgbClr val="FFFFFF"/>
                </a:solidFill>
                <a:latin typeface="Canva Sans"/>
              </a:rPr>
              <a:t>Methodology</a:t>
            </a:r>
          </a:p>
          <a:p>
            <a:pPr marL="525433" lvl="1" indent="-262716">
              <a:lnSpc>
                <a:spcPts val="4867"/>
              </a:lnSpc>
              <a:buFont typeface="Arial"/>
              <a:buChar char="•"/>
            </a:pPr>
            <a:r>
              <a:rPr lang="en-US" sz="2433" dirty="0">
                <a:solidFill>
                  <a:srgbClr val="FFFFFF"/>
                </a:solidFill>
                <a:latin typeface="Canva Sans"/>
              </a:rPr>
              <a:t>Results</a:t>
            </a:r>
          </a:p>
          <a:p>
            <a:pPr marL="525433" lvl="1" indent="-262716">
              <a:lnSpc>
                <a:spcPts val="4867"/>
              </a:lnSpc>
              <a:buFont typeface="Arial"/>
              <a:buChar char="•"/>
            </a:pPr>
            <a:r>
              <a:rPr lang="en-US" sz="2433" dirty="0">
                <a:solidFill>
                  <a:srgbClr val="FFFFFF"/>
                </a:solidFill>
                <a:latin typeface="Canva Sans"/>
              </a:rPr>
              <a:t>Future Work</a:t>
            </a:r>
          </a:p>
          <a:p>
            <a:pPr marL="525433" lvl="1" indent="-262716">
              <a:lnSpc>
                <a:spcPts val="4867"/>
              </a:lnSpc>
              <a:buFont typeface="Arial"/>
              <a:buChar char="•"/>
            </a:pPr>
            <a:r>
              <a:rPr lang="en-US" sz="2433" dirty="0">
                <a:solidFill>
                  <a:srgbClr val="FFFFFF"/>
                </a:solidFill>
                <a:latin typeface="Canva Sans"/>
              </a:rPr>
              <a:t>Conclusion</a:t>
            </a:r>
          </a:p>
          <a:p>
            <a:pPr marL="525433" lvl="1" indent="-262716">
              <a:lnSpc>
                <a:spcPts val="4867"/>
              </a:lnSpc>
              <a:buFont typeface="Arial"/>
              <a:buChar char="•"/>
            </a:pPr>
            <a:r>
              <a:rPr lang="en-US" sz="2433" dirty="0">
                <a:solidFill>
                  <a:srgbClr val="FFFFFF"/>
                </a:solidFill>
                <a:latin typeface="Canva Sans"/>
              </a:rPr>
              <a:t>Acknowledgements</a:t>
            </a:r>
          </a:p>
          <a:p>
            <a:pPr marL="525433" lvl="1" indent="-262716">
              <a:lnSpc>
                <a:spcPts val="4867"/>
              </a:lnSpc>
              <a:buFont typeface="Arial"/>
              <a:buChar char="•"/>
            </a:pPr>
            <a:r>
              <a:rPr lang="en-US" sz="2433" dirty="0">
                <a:solidFill>
                  <a:srgbClr val="FFFFFF"/>
                </a:solidFill>
                <a:latin typeface="Canva Sans"/>
              </a:rPr>
              <a:t>References/Bibliography</a:t>
            </a:r>
          </a:p>
          <a:p>
            <a:pPr algn="l">
              <a:lnSpc>
                <a:spcPts val="4867"/>
              </a:lnSpc>
            </a:pPr>
            <a:endParaRPr lang="en-US" sz="2433" dirty="0">
              <a:solidFill>
                <a:srgbClr val="FFFFFF"/>
              </a:solidFill>
              <a:latin typeface="Canva Sans"/>
            </a:endParaRP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0" y="0"/>
            <a:ext cx="5811917" cy="6548145"/>
          </a:xfrm>
          <a:custGeom>
            <a:avLst/>
            <a:gdLst/>
            <a:ahLst/>
            <a:cxnLst/>
            <a:rect l="l" t="t" r="r" b="b"/>
            <a:pathLst>
              <a:path w="5811917" h="6548145">
                <a:moveTo>
                  <a:pt x="0" y="0"/>
                </a:moveTo>
                <a:lnTo>
                  <a:pt x="5811917" y="0"/>
                </a:lnTo>
                <a:lnTo>
                  <a:pt x="5811917" y="6548145"/>
                </a:lnTo>
                <a:lnTo>
                  <a:pt x="0" y="6548145"/>
                </a:lnTo>
                <a:lnTo>
                  <a:pt x="0" y="0"/>
                </a:lnTo>
                <a:close/>
              </a:path>
            </a:pathLst>
          </a:custGeom>
          <a:blipFill>
            <a:blip r:embed="rId2"/>
            <a:stretch>
              <a:fillRect l="-33821" r="-33821"/>
            </a:stretch>
          </a:blipFill>
        </p:spPr>
      </p:sp>
      <p:sp>
        <p:nvSpPr>
          <p:cNvPr id="3" name="TextBox 3"/>
          <p:cNvSpPr txBox="1"/>
          <p:nvPr/>
        </p:nvSpPr>
        <p:spPr>
          <a:xfrm>
            <a:off x="6853673" y="1810747"/>
            <a:ext cx="10079951" cy="728608"/>
          </a:xfrm>
          <a:prstGeom prst="rect">
            <a:avLst/>
          </a:prstGeom>
        </p:spPr>
        <p:txBody>
          <a:bodyPr lIns="0" tIns="0" rIns="0" bIns="0" rtlCol="0" anchor="t">
            <a:spAutoFit/>
          </a:bodyPr>
          <a:lstStyle/>
          <a:p>
            <a:pPr algn="ctr">
              <a:lnSpc>
                <a:spcPts val="6040"/>
              </a:lnSpc>
            </a:pPr>
            <a:r>
              <a:rPr lang="en-US" sz="4314" spc="409" dirty="0">
                <a:solidFill>
                  <a:srgbClr val="FFFFFF"/>
                </a:solidFill>
                <a:latin typeface="Canva Sans Bold"/>
                <a:ea typeface="Canva Sans Bold"/>
              </a:rPr>
              <a:t>🔭WHAT IS OBJECTDETECTION?</a:t>
            </a:r>
          </a:p>
        </p:txBody>
      </p:sp>
      <p:sp>
        <p:nvSpPr>
          <p:cNvPr id="4" name="AutoShape 4"/>
          <p:cNvSpPr/>
          <p:nvPr/>
        </p:nvSpPr>
        <p:spPr>
          <a:xfrm>
            <a:off x="10767060" y="512197"/>
            <a:ext cx="6492240" cy="0"/>
          </a:xfrm>
          <a:prstGeom prst="line">
            <a:avLst/>
          </a:prstGeom>
          <a:ln w="38100" cap="flat">
            <a:solidFill>
              <a:srgbClr val="FFFFFF"/>
            </a:solidFill>
            <a:prstDash val="sysDash"/>
            <a:headEnd type="none" w="sm" len="sm"/>
            <a:tailEnd type="none" w="sm" len="sm"/>
          </a:ln>
        </p:spPr>
      </p:sp>
      <p:sp>
        <p:nvSpPr>
          <p:cNvPr id="5" name="AutoShape 5"/>
          <p:cNvSpPr/>
          <p:nvPr/>
        </p:nvSpPr>
        <p:spPr>
          <a:xfrm>
            <a:off x="9144000" y="1047750"/>
            <a:ext cx="6492240" cy="0"/>
          </a:xfrm>
          <a:prstGeom prst="line">
            <a:avLst/>
          </a:prstGeom>
          <a:ln w="38100" cap="flat">
            <a:solidFill>
              <a:srgbClr val="FFFFFF"/>
            </a:solidFill>
            <a:prstDash val="sysDash"/>
            <a:headEnd type="none" w="sm" len="sm"/>
            <a:tailEnd type="none" w="sm" len="sm"/>
          </a:ln>
        </p:spPr>
      </p:sp>
      <p:sp>
        <p:nvSpPr>
          <p:cNvPr id="6" name="TextBox 6"/>
          <p:cNvSpPr txBox="1"/>
          <p:nvPr/>
        </p:nvSpPr>
        <p:spPr>
          <a:xfrm>
            <a:off x="6890745" y="4606921"/>
            <a:ext cx="10005806" cy="1780540"/>
          </a:xfrm>
          <a:prstGeom prst="rect">
            <a:avLst/>
          </a:prstGeom>
        </p:spPr>
        <p:txBody>
          <a:bodyPr lIns="0" tIns="0" rIns="0" bIns="0" rtlCol="0" anchor="t">
            <a:spAutoFit/>
          </a:bodyPr>
          <a:lstStyle/>
          <a:p>
            <a:pPr algn="ctr">
              <a:lnSpc>
                <a:spcPts val="4759"/>
              </a:lnSpc>
              <a:spcBef>
                <a:spcPct val="0"/>
              </a:spcBef>
            </a:pPr>
            <a:r>
              <a:rPr lang="en-US" sz="3399" dirty="0">
                <a:solidFill>
                  <a:srgbClr val="FFFFFF"/>
                </a:solidFill>
                <a:latin typeface="Canva Sans"/>
              </a:rPr>
              <a:t>Object detection projects leverage computer vision techniques to identify and locate objects within images or videos. </a:t>
            </a:r>
          </a:p>
        </p:txBody>
      </p:sp>
      <p:sp>
        <p:nvSpPr>
          <p:cNvPr id="7" name="TextBox 7"/>
          <p:cNvSpPr txBox="1"/>
          <p:nvPr/>
        </p:nvSpPr>
        <p:spPr>
          <a:xfrm>
            <a:off x="1941021" y="6976770"/>
            <a:ext cx="16171421" cy="2380615"/>
          </a:xfrm>
          <a:prstGeom prst="rect">
            <a:avLst/>
          </a:prstGeom>
        </p:spPr>
        <p:txBody>
          <a:bodyPr lIns="0" tIns="0" rIns="0" bIns="0" rtlCol="0" anchor="t">
            <a:spAutoFit/>
          </a:bodyPr>
          <a:lstStyle/>
          <a:p>
            <a:pPr algn="ctr">
              <a:lnSpc>
                <a:spcPts val="4759"/>
              </a:lnSpc>
              <a:spcBef>
                <a:spcPct val="0"/>
              </a:spcBef>
            </a:pPr>
            <a:r>
              <a:rPr lang="en-US" sz="3399" dirty="0">
                <a:solidFill>
                  <a:srgbClr val="FFFFFF"/>
                </a:solidFill>
                <a:latin typeface="Canva Sans"/>
              </a:rPr>
              <a:t>The process typically begins with the collection and annotation of a diverse dataset, where bounding boxes are marked around objects of interest, and labels are assigned. Following data preprocessing, a suitable object detection model, like Faster R-CNN, YOLO, or SSD, is selected.</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2789818" y="490424"/>
            <a:ext cx="5016705" cy="3512990"/>
          </a:xfrm>
          <a:custGeom>
            <a:avLst/>
            <a:gdLst/>
            <a:ahLst/>
            <a:cxnLst/>
            <a:rect l="l" t="t" r="r" b="b"/>
            <a:pathLst>
              <a:path w="5016705" h="3512990">
                <a:moveTo>
                  <a:pt x="0" y="0"/>
                </a:moveTo>
                <a:lnTo>
                  <a:pt x="5016705" y="0"/>
                </a:lnTo>
                <a:lnTo>
                  <a:pt x="5016705" y="3512990"/>
                </a:lnTo>
                <a:lnTo>
                  <a:pt x="0" y="3512990"/>
                </a:lnTo>
                <a:lnTo>
                  <a:pt x="0" y="0"/>
                </a:lnTo>
                <a:close/>
              </a:path>
            </a:pathLst>
          </a:custGeom>
          <a:blipFill>
            <a:blip r:embed="rId2"/>
            <a:stretch>
              <a:fillRect/>
            </a:stretch>
          </a:blipFill>
        </p:spPr>
        <p:txBody>
          <a:bodyPr/>
          <a:lstStyle/>
          <a:p>
            <a:endParaRPr lang="en-IN" dirty="0"/>
          </a:p>
        </p:txBody>
      </p:sp>
      <p:sp>
        <p:nvSpPr>
          <p:cNvPr id="3" name="Freeform 3"/>
          <p:cNvSpPr/>
          <p:nvPr/>
        </p:nvSpPr>
        <p:spPr>
          <a:xfrm>
            <a:off x="607989" y="3634856"/>
            <a:ext cx="3723167" cy="3017288"/>
          </a:xfrm>
          <a:custGeom>
            <a:avLst/>
            <a:gdLst/>
            <a:ahLst/>
            <a:cxnLst/>
            <a:rect l="l" t="t" r="r" b="b"/>
            <a:pathLst>
              <a:path w="3723167" h="3017288">
                <a:moveTo>
                  <a:pt x="0" y="0"/>
                </a:moveTo>
                <a:lnTo>
                  <a:pt x="3723167" y="0"/>
                </a:lnTo>
                <a:lnTo>
                  <a:pt x="3723167" y="3017288"/>
                </a:lnTo>
                <a:lnTo>
                  <a:pt x="0" y="3017288"/>
                </a:lnTo>
                <a:lnTo>
                  <a:pt x="0" y="0"/>
                </a:lnTo>
                <a:close/>
              </a:path>
            </a:pathLst>
          </a:custGeom>
          <a:blipFill>
            <a:blip r:embed="rId3"/>
            <a:stretch>
              <a:fillRect/>
            </a:stretch>
          </a:blipFill>
        </p:spPr>
      </p:sp>
      <p:sp>
        <p:nvSpPr>
          <p:cNvPr id="4" name="Freeform 4"/>
          <p:cNvSpPr/>
          <p:nvPr/>
        </p:nvSpPr>
        <p:spPr>
          <a:xfrm>
            <a:off x="12242595" y="5795733"/>
            <a:ext cx="5691216" cy="3389435"/>
          </a:xfrm>
          <a:custGeom>
            <a:avLst/>
            <a:gdLst/>
            <a:ahLst/>
            <a:cxnLst/>
            <a:rect l="l" t="t" r="r" b="b"/>
            <a:pathLst>
              <a:path w="5691216" h="3389435">
                <a:moveTo>
                  <a:pt x="0" y="0"/>
                </a:moveTo>
                <a:lnTo>
                  <a:pt x="5691216" y="0"/>
                </a:lnTo>
                <a:lnTo>
                  <a:pt x="5691216" y="3389435"/>
                </a:lnTo>
                <a:lnTo>
                  <a:pt x="0" y="3389435"/>
                </a:lnTo>
                <a:lnTo>
                  <a:pt x="0" y="0"/>
                </a:lnTo>
                <a:close/>
              </a:path>
            </a:pathLst>
          </a:custGeom>
          <a:blipFill>
            <a:blip r:embed="rId4"/>
            <a:stretch>
              <a:fillRect/>
            </a:stretch>
          </a:blipFill>
        </p:spPr>
      </p:sp>
      <p:sp>
        <p:nvSpPr>
          <p:cNvPr id="5" name="TextBox 5"/>
          <p:cNvSpPr txBox="1"/>
          <p:nvPr/>
        </p:nvSpPr>
        <p:spPr>
          <a:xfrm>
            <a:off x="280843" y="173182"/>
            <a:ext cx="5498182" cy="685800"/>
          </a:xfrm>
          <a:prstGeom prst="rect">
            <a:avLst/>
          </a:prstGeom>
        </p:spPr>
        <p:txBody>
          <a:bodyPr lIns="0" tIns="0" rIns="0" bIns="0" rtlCol="0" anchor="t">
            <a:spAutoFit/>
          </a:bodyPr>
          <a:lstStyle/>
          <a:p>
            <a:pPr marL="0" lvl="0" indent="0">
              <a:lnSpc>
                <a:spcPts val="5400"/>
              </a:lnSpc>
              <a:spcBef>
                <a:spcPct val="0"/>
              </a:spcBef>
            </a:pPr>
            <a:r>
              <a:rPr lang="en-US" sz="4500" dirty="0">
                <a:solidFill>
                  <a:srgbClr val="FFFFFF"/>
                </a:solidFill>
                <a:latin typeface="Open Sans Bold"/>
                <a:ea typeface="Open Sans Bold"/>
              </a:rPr>
              <a:t>🔍APPLICATIONS : </a:t>
            </a:r>
          </a:p>
        </p:txBody>
      </p:sp>
      <p:sp>
        <p:nvSpPr>
          <p:cNvPr id="6" name="TextBox 6"/>
          <p:cNvSpPr txBox="1"/>
          <p:nvPr/>
        </p:nvSpPr>
        <p:spPr>
          <a:xfrm>
            <a:off x="12789818" y="4800600"/>
            <a:ext cx="5498182" cy="685800"/>
          </a:xfrm>
          <a:prstGeom prst="rect">
            <a:avLst/>
          </a:prstGeom>
        </p:spPr>
        <p:txBody>
          <a:bodyPr lIns="0" tIns="0" rIns="0" bIns="0" rtlCol="0" anchor="t">
            <a:spAutoFit/>
          </a:bodyPr>
          <a:lstStyle/>
          <a:p>
            <a:pPr>
              <a:lnSpc>
                <a:spcPts val="5400"/>
              </a:lnSpc>
              <a:spcBef>
                <a:spcPct val="0"/>
              </a:spcBef>
            </a:pPr>
            <a:endParaRPr/>
          </a:p>
        </p:txBody>
      </p:sp>
      <p:sp>
        <p:nvSpPr>
          <p:cNvPr id="7" name="TextBox 7"/>
          <p:cNvSpPr txBox="1"/>
          <p:nvPr/>
        </p:nvSpPr>
        <p:spPr>
          <a:xfrm>
            <a:off x="280843" y="1471279"/>
            <a:ext cx="12749713" cy="1551281"/>
          </a:xfrm>
          <a:prstGeom prst="rect">
            <a:avLst/>
          </a:prstGeom>
        </p:spPr>
        <p:txBody>
          <a:bodyPr lIns="0" tIns="0" rIns="0" bIns="0" rtlCol="0" anchor="t">
            <a:spAutoFit/>
          </a:bodyPr>
          <a:lstStyle/>
          <a:p>
            <a:pPr>
              <a:lnSpc>
                <a:spcPts val="4071"/>
              </a:lnSpc>
              <a:spcBef>
                <a:spcPct val="0"/>
              </a:spcBef>
            </a:pPr>
            <a:r>
              <a:rPr lang="en-US" sz="3393" dirty="0">
                <a:solidFill>
                  <a:srgbClr val="FFFFFF"/>
                </a:solidFill>
                <a:latin typeface="Open Sans Bold"/>
                <a:ea typeface="Open Sans Bold"/>
              </a:rPr>
              <a:t>🪪Object detection can be used to identify and track people on public transportation, helping to prevent crime and ensure passenger safety.</a:t>
            </a:r>
          </a:p>
        </p:txBody>
      </p:sp>
      <p:sp>
        <p:nvSpPr>
          <p:cNvPr id="8" name="TextBox 8"/>
          <p:cNvSpPr txBox="1"/>
          <p:nvPr/>
        </p:nvSpPr>
        <p:spPr>
          <a:xfrm>
            <a:off x="4331156" y="3415118"/>
            <a:ext cx="11990806" cy="2380615"/>
          </a:xfrm>
          <a:prstGeom prst="rect">
            <a:avLst/>
          </a:prstGeom>
        </p:spPr>
        <p:txBody>
          <a:bodyPr lIns="0" tIns="0" rIns="0" bIns="0" rtlCol="0" anchor="t">
            <a:spAutoFit/>
          </a:bodyPr>
          <a:lstStyle/>
          <a:p>
            <a:pPr algn="ctr">
              <a:lnSpc>
                <a:spcPts val="4759"/>
              </a:lnSpc>
              <a:spcBef>
                <a:spcPct val="0"/>
              </a:spcBef>
            </a:pPr>
            <a:endParaRPr dirty="0"/>
          </a:p>
          <a:p>
            <a:pPr algn="ctr">
              <a:lnSpc>
                <a:spcPts val="4759"/>
              </a:lnSpc>
              <a:spcBef>
                <a:spcPct val="0"/>
              </a:spcBef>
            </a:pPr>
            <a:r>
              <a:rPr lang="en-US" sz="3399" dirty="0">
                <a:solidFill>
                  <a:srgbClr val="FFFFFF"/>
                </a:solidFill>
                <a:latin typeface="Canva Sans"/>
                <a:ea typeface="Canva Sans"/>
              </a:rPr>
              <a:t>🏥Medical imaging: Identifying abnormalities in X-rays, CT scans, and other medical images</a:t>
            </a:r>
          </a:p>
          <a:p>
            <a:pPr algn="ctr">
              <a:lnSpc>
                <a:spcPts val="4759"/>
              </a:lnSpc>
              <a:spcBef>
                <a:spcPct val="0"/>
              </a:spcBef>
            </a:pPr>
            <a:endParaRPr lang="en-US" sz="3399" dirty="0">
              <a:solidFill>
                <a:srgbClr val="FFFFFF"/>
              </a:solidFill>
              <a:latin typeface="Canva Sans"/>
              <a:ea typeface="Canva Sans"/>
            </a:endParaRPr>
          </a:p>
        </p:txBody>
      </p:sp>
      <p:sp>
        <p:nvSpPr>
          <p:cNvPr id="9" name="TextBox 9"/>
          <p:cNvSpPr txBox="1"/>
          <p:nvPr/>
        </p:nvSpPr>
        <p:spPr>
          <a:xfrm>
            <a:off x="280843" y="7700972"/>
            <a:ext cx="12681018" cy="1034187"/>
          </a:xfrm>
          <a:prstGeom prst="rect">
            <a:avLst/>
          </a:prstGeom>
        </p:spPr>
        <p:txBody>
          <a:bodyPr lIns="0" tIns="0" rIns="0" bIns="0" rtlCol="0" anchor="t">
            <a:spAutoFit/>
          </a:bodyPr>
          <a:lstStyle/>
          <a:p>
            <a:pPr>
              <a:lnSpc>
                <a:spcPts val="4071"/>
              </a:lnSpc>
              <a:spcBef>
                <a:spcPct val="0"/>
              </a:spcBef>
            </a:pPr>
            <a:r>
              <a:rPr lang="en-US" sz="3393" dirty="0">
                <a:solidFill>
                  <a:srgbClr val="FFFFFF"/>
                </a:solidFill>
                <a:latin typeface="Open Sans Bold"/>
                <a:ea typeface="Open Sans Bold"/>
              </a:rPr>
              <a:t>🚗Self-driving cars: Detecting objects on the road like cars, pedestrians, and traffic sign</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1239708" y="173182"/>
            <a:ext cx="3782060" cy="3644530"/>
          </a:xfrm>
          <a:custGeom>
            <a:avLst/>
            <a:gdLst/>
            <a:ahLst/>
            <a:cxnLst/>
            <a:rect l="l" t="t" r="r" b="b"/>
            <a:pathLst>
              <a:path w="3782060" h="3644530">
                <a:moveTo>
                  <a:pt x="0" y="0"/>
                </a:moveTo>
                <a:lnTo>
                  <a:pt x="3782060" y="0"/>
                </a:lnTo>
                <a:lnTo>
                  <a:pt x="3782060" y="3644530"/>
                </a:lnTo>
                <a:lnTo>
                  <a:pt x="0" y="364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74831" y="6400832"/>
            <a:ext cx="3989483" cy="2857468"/>
          </a:xfrm>
          <a:custGeom>
            <a:avLst/>
            <a:gdLst/>
            <a:ahLst/>
            <a:cxnLst/>
            <a:rect l="l" t="t" r="r" b="b"/>
            <a:pathLst>
              <a:path w="3989483" h="2857468">
                <a:moveTo>
                  <a:pt x="0" y="0"/>
                </a:moveTo>
                <a:lnTo>
                  <a:pt x="3989483" y="0"/>
                </a:lnTo>
                <a:lnTo>
                  <a:pt x="3989483" y="2857468"/>
                </a:lnTo>
                <a:lnTo>
                  <a:pt x="0" y="2857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85580" y="1074512"/>
            <a:ext cx="5498182" cy="2743200"/>
          </a:xfrm>
          <a:prstGeom prst="rect">
            <a:avLst/>
          </a:prstGeom>
        </p:spPr>
        <p:txBody>
          <a:bodyPr lIns="0" tIns="0" rIns="0" bIns="0" rtlCol="0" anchor="t">
            <a:spAutoFit/>
          </a:bodyPr>
          <a:lstStyle/>
          <a:p>
            <a:pPr marL="0" lvl="0" indent="0">
              <a:lnSpc>
                <a:spcPts val="5400"/>
              </a:lnSpc>
              <a:spcBef>
                <a:spcPct val="0"/>
              </a:spcBef>
            </a:pPr>
            <a:r>
              <a:rPr lang="en-US" sz="4500">
                <a:solidFill>
                  <a:srgbClr val="FFFFFF"/>
                </a:solidFill>
                <a:latin typeface="Open Sans Bold"/>
              </a:rPr>
              <a:t>PROBLEMS WE FACED DURING WORKING ON THIS PROJECT</a:t>
            </a:r>
          </a:p>
        </p:txBody>
      </p:sp>
      <p:sp>
        <p:nvSpPr>
          <p:cNvPr id="5" name="TextBox 5"/>
          <p:cNvSpPr txBox="1"/>
          <p:nvPr/>
        </p:nvSpPr>
        <p:spPr>
          <a:xfrm>
            <a:off x="2705100" y="4020217"/>
            <a:ext cx="15582900" cy="238061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The biggest problem  during working on this project is that </a:t>
            </a:r>
          </a:p>
          <a:p>
            <a:pPr algn="ctr">
              <a:lnSpc>
                <a:spcPts val="4759"/>
              </a:lnSpc>
            </a:pPr>
            <a:r>
              <a:rPr lang="en-US" sz="3399">
                <a:solidFill>
                  <a:srgbClr val="FFFFFF"/>
                </a:solidFill>
                <a:latin typeface="Canva Sans"/>
              </a:rPr>
              <a:t>we were doing this first time . we didn’t know so much about</a:t>
            </a:r>
          </a:p>
          <a:p>
            <a:pPr algn="ctr">
              <a:lnSpc>
                <a:spcPts val="4759"/>
              </a:lnSpc>
            </a:pPr>
            <a:r>
              <a:rPr lang="en-US" sz="3399">
                <a:solidFill>
                  <a:srgbClr val="FFFFFF"/>
                </a:solidFill>
                <a:latin typeface="Canva Sans"/>
              </a:rPr>
              <a:t>objection and the computer language PYTHON in which it have to be done. </a:t>
            </a:r>
          </a:p>
          <a:p>
            <a:pPr algn="ctr">
              <a:lnSpc>
                <a:spcPts val="4759"/>
              </a:lnSpc>
            </a:pPr>
            <a:endParaRPr lang="en-US" sz="3399">
              <a:solidFill>
                <a:srgbClr val="FFFFFF"/>
              </a:solidFill>
              <a:latin typeface="Canva Sans"/>
            </a:endParaRPr>
          </a:p>
        </p:txBody>
      </p:sp>
      <p:sp>
        <p:nvSpPr>
          <p:cNvPr id="6" name="TextBox 6"/>
          <p:cNvSpPr txBox="1"/>
          <p:nvPr/>
        </p:nvSpPr>
        <p:spPr>
          <a:xfrm>
            <a:off x="4464314" y="6610382"/>
            <a:ext cx="13124284" cy="2089371"/>
          </a:xfrm>
          <a:prstGeom prst="rect">
            <a:avLst/>
          </a:prstGeom>
        </p:spPr>
        <p:txBody>
          <a:bodyPr lIns="0" tIns="0" rIns="0" bIns="0" rtlCol="0" anchor="t">
            <a:spAutoFit/>
          </a:bodyPr>
          <a:lstStyle/>
          <a:p>
            <a:pPr algn="ctr">
              <a:lnSpc>
                <a:spcPts val="4180"/>
              </a:lnSpc>
            </a:pPr>
            <a:r>
              <a:rPr lang="en-US" sz="2986">
                <a:solidFill>
                  <a:srgbClr val="FFFFFF"/>
                </a:solidFill>
                <a:latin typeface="Canva Sans"/>
              </a:rPr>
              <a:t>BUT WITH THE HELP OF OUR SUPPORTIVE  MENTOR WE  DONE THIS </a:t>
            </a:r>
          </a:p>
          <a:p>
            <a:pPr algn="ctr">
              <a:lnSpc>
                <a:spcPts val="4180"/>
              </a:lnSpc>
            </a:pPr>
            <a:r>
              <a:rPr lang="en-US" sz="2986">
                <a:solidFill>
                  <a:srgbClr val="FFFFFF"/>
                </a:solidFill>
                <a:latin typeface="Canva Sans"/>
              </a:rPr>
              <a:t>PROJECT. HE HELPS US SO MUCH WHILE MAKING THIS PROJECT</a:t>
            </a:r>
          </a:p>
          <a:p>
            <a:pPr algn="ctr">
              <a:lnSpc>
                <a:spcPts val="4180"/>
              </a:lnSpc>
            </a:pPr>
            <a:r>
              <a:rPr lang="en-US" sz="2986">
                <a:solidFill>
                  <a:srgbClr val="FFFFFF"/>
                </a:solidFill>
                <a:latin typeface="Canva Sans"/>
              </a:rPr>
              <a:t>WE DISCUSSED THE PROBLEMS THAT WE ARE FACING DURING MAKING</a:t>
            </a:r>
          </a:p>
          <a:p>
            <a:pPr algn="ctr">
              <a:lnSpc>
                <a:spcPts val="4180"/>
              </a:lnSpc>
            </a:pPr>
            <a:r>
              <a:rPr lang="en-US" sz="2986">
                <a:solidFill>
                  <a:srgbClr val="FFFFFF"/>
                </a:solidFill>
                <a:latin typeface="Canva Sans"/>
              </a:rPr>
              <a:t>THIA PROJECT ON WHATSAPP GROUP OR IN MEETING ..</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2323342" y="3252822"/>
            <a:ext cx="4073652" cy="4114800"/>
          </a:xfrm>
          <a:custGeom>
            <a:avLst/>
            <a:gdLst/>
            <a:ahLst/>
            <a:cxnLst/>
            <a:rect l="l" t="t" r="r" b="b"/>
            <a:pathLst>
              <a:path w="4073652" h="4114800">
                <a:moveTo>
                  <a:pt x="0" y="0"/>
                </a:moveTo>
                <a:lnTo>
                  <a:pt x="4073652" y="0"/>
                </a:lnTo>
                <a:lnTo>
                  <a:pt x="4073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50339" y="722654"/>
            <a:ext cx="4746655" cy="1097939"/>
          </a:xfrm>
          <a:prstGeom prst="rect">
            <a:avLst/>
          </a:prstGeom>
        </p:spPr>
        <p:txBody>
          <a:bodyPr lIns="0" tIns="0" rIns="0" bIns="0" rtlCol="0" anchor="t">
            <a:spAutoFit/>
          </a:bodyPr>
          <a:lstStyle/>
          <a:p>
            <a:pPr marL="0" lvl="0" indent="0" algn="l">
              <a:lnSpc>
                <a:spcPts val="8645"/>
              </a:lnSpc>
              <a:spcBef>
                <a:spcPct val="0"/>
              </a:spcBef>
            </a:pPr>
            <a:r>
              <a:rPr lang="en-US" sz="7204" dirty="0">
                <a:solidFill>
                  <a:srgbClr val="FFFFFF"/>
                </a:solidFill>
                <a:latin typeface="Open Sans Bold"/>
              </a:rPr>
              <a:t>OBJECTIVE</a:t>
            </a:r>
          </a:p>
        </p:txBody>
      </p:sp>
      <p:sp>
        <p:nvSpPr>
          <p:cNvPr id="4" name="TextBox 4"/>
          <p:cNvSpPr txBox="1"/>
          <p:nvPr/>
        </p:nvSpPr>
        <p:spPr>
          <a:xfrm>
            <a:off x="8281867" y="1043023"/>
            <a:ext cx="8000343" cy="8305797"/>
          </a:xfrm>
          <a:prstGeom prst="rect">
            <a:avLst/>
          </a:prstGeom>
        </p:spPr>
        <p:txBody>
          <a:bodyPr lIns="0" tIns="0" rIns="0" bIns="0" rtlCol="0" anchor="t">
            <a:spAutoFit/>
          </a:bodyPr>
          <a:lstStyle/>
          <a:p>
            <a:pPr algn="l">
              <a:lnSpc>
                <a:spcPts val="6000"/>
              </a:lnSpc>
            </a:pPr>
            <a:r>
              <a:rPr lang="en-US" sz="3000" dirty="0">
                <a:solidFill>
                  <a:srgbClr val="FFFFFF"/>
                </a:solidFill>
                <a:latin typeface="Open Sans"/>
              </a:rPr>
              <a:t>The primary objective of an object detection project is to use computer vision to identify, locate, and classify objects within images or videos. The goals vary based on the application, ranging from enhancing security and surveillance to improving efficiency in areas such as autonomous vehicles, retail, healthcare, and smart cities. The project aims to leverage advanced technology to solve specific challenges and contribute to real-world applications in diverse domains.</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TextBox 2"/>
          <p:cNvSpPr txBox="1"/>
          <p:nvPr/>
        </p:nvSpPr>
        <p:spPr>
          <a:xfrm>
            <a:off x="330742" y="1724852"/>
            <a:ext cx="17957258" cy="8781992"/>
          </a:xfrm>
          <a:prstGeom prst="rect">
            <a:avLst/>
          </a:prstGeom>
        </p:spPr>
        <p:txBody>
          <a:bodyPr lIns="0" tIns="0" rIns="0" bIns="0" rtlCol="0" anchor="t">
            <a:spAutoFit/>
          </a:bodyPr>
          <a:lstStyle/>
          <a:p>
            <a:pPr>
              <a:lnSpc>
                <a:spcPts val="4386"/>
              </a:lnSpc>
            </a:pPr>
            <a:r>
              <a:rPr lang="en-US" sz="2829" spc="76" dirty="0">
                <a:solidFill>
                  <a:srgbClr val="FFFFFF"/>
                </a:solidFill>
                <a:latin typeface="Open Sauce"/>
              </a:rPr>
              <a:t> The culmination of my exploration led me to a structured chronology of steps, facilitating a comprehensive understanding and implementation</a:t>
            </a:r>
          </a:p>
          <a:p>
            <a:pPr>
              <a:lnSpc>
                <a:spcPts val="4386"/>
              </a:lnSpc>
            </a:pPr>
            <a:endParaRPr lang="en-US" sz="2829" spc="76" dirty="0">
              <a:solidFill>
                <a:srgbClr val="FFFFFF"/>
              </a:solidFill>
              <a:latin typeface="Open Sauce"/>
            </a:endParaRPr>
          </a:p>
          <a:p>
            <a:pPr marL="610954" lvl="1" indent="-305477">
              <a:lnSpc>
                <a:spcPts val="4386"/>
              </a:lnSpc>
              <a:buFont typeface="Arial"/>
              <a:buChar char="•"/>
            </a:pPr>
            <a:r>
              <a:rPr lang="en-US" sz="2829" spc="76" dirty="0">
                <a:solidFill>
                  <a:srgbClr val="FFFFFF"/>
                </a:solidFill>
                <a:latin typeface="Open Sauce"/>
              </a:rPr>
              <a:t>Python Basics: Understanding the fundamentals of Python, covering essential concepts such as loops (for and while), functions, input handling, error management, and conditional statements (if-else).</a:t>
            </a:r>
          </a:p>
          <a:p>
            <a:pPr marL="610954" lvl="1" indent="-305477">
              <a:lnSpc>
                <a:spcPts val="4386"/>
              </a:lnSpc>
              <a:buFont typeface="Arial"/>
              <a:buChar char="•"/>
            </a:pPr>
            <a:r>
              <a:rPr lang="en-US" sz="2829" spc="76" dirty="0">
                <a:solidFill>
                  <a:srgbClr val="FFFFFF"/>
                </a:solidFill>
                <a:latin typeface="Open Sauce"/>
              </a:rPr>
              <a:t>Familiarization with External Libraries: Grasping the workings of external libraries and their integration within Python for enhanced functionality.</a:t>
            </a:r>
          </a:p>
          <a:p>
            <a:pPr marL="610954" lvl="1" indent="-305477">
              <a:lnSpc>
                <a:spcPts val="4386"/>
              </a:lnSpc>
              <a:buFont typeface="Arial"/>
              <a:buChar char="•"/>
            </a:pPr>
            <a:r>
              <a:rPr lang="en-US" sz="2829" spc="76" dirty="0">
                <a:solidFill>
                  <a:srgbClr val="FFFFFF"/>
                </a:solidFill>
                <a:latin typeface="Open Sauce"/>
              </a:rPr>
              <a:t>Environment Setup: Installing Python, emphasizing a stable version (e.g., Python 3.11 instead of 3.12), and PyCharm's community edition for an efficient coding environment.</a:t>
            </a:r>
          </a:p>
          <a:p>
            <a:pPr marL="610954" lvl="1" indent="-305477">
              <a:lnSpc>
                <a:spcPts val="4386"/>
              </a:lnSpc>
              <a:buFont typeface="Arial"/>
              <a:buChar char="•"/>
            </a:pPr>
            <a:r>
              <a:rPr lang="en-US" sz="2829" spc="76" dirty="0">
                <a:solidFill>
                  <a:srgbClr val="FFFFFF"/>
                </a:solidFill>
                <a:latin typeface="Open Sauce"/>
              </a:rPr>
              <a:t>Repository Initialization: Installing necessary requirements from the GitHub repository, including essential images pertinent to the project.</a:t>
            </a:r>
          </a:p>
          <a:p>
            <a:pPr marL="610954" lvl="1" indent="-305477">
              <a:lnSpc>
                <a:spcPts val="4386"/>
              </a:lnSpc>
              <a:buFont typeface="Arial"/>
              <a:buChar char="•"/>
            </a:pPr>
            <a:r>
              <a:rPr lang="en-US" sz="2829" spc="76" dirty="0">
                <a:solidFill>
                  <a:srgbClr val="FFFFFF"/>
                </a:solidFill>
                <a:latin typeface="Open Sauce"/>
              </a:rPr>
              <a:t>Implementing YOLO: Employing YOLO for the beta version of object detection. I have provided the image detection code on GitHub with detailed explanations to ensure ease of understanding.</a:t>
            </a:r>
          </a:p>
          <a:p>
            <a:pPr marL="0" lvl="0" indent="0">
              <a:lnSpc>
                <a:spcPts val="4386"/>
              </a:lnSpc>
            </a:pPr>
            <a:endParaRPr lang="en-US" sz="2829" spc="76" dirty="0">
              <a:solidFill>
                <a:srgbClr val="FFFFFF"/>
              </a:solidFill>
              <a:latin typeface="Open Sauce"/>
            </a:endParaRPr>
          </a:p>
        </p:txBody>
      </p:sp>
      <p:sp>
        <p:nvSpPr>
          <p:cNvPr id="3" name="TextBox 3"/>
          <p:cNvSpPr txBox="1"/>
          <p:nvPr/>
        </p:nvSpPr>
        <p:spPr>
          <a:xfrm>
            <a:off x="750961" y="533873"/>
            <a:ext cx="7880482" cy="944962"/>
          </a:xfrm>
          <a:prstGeom prst="rect">
            <a:avLst/>
          </a:prstGeom>
        </p:spPr>
        <p:txBody>
          <a:bodyPr lIns="0" tIns="0" rIns="0" bIns="0" rtlCol="0" anchor="t">
            <a:spAutoFit/>
          </a:bodyPr>
          <a:lstStyle/>
          <a:p>
            <a:pPr marL="0" lvl="0" indent="0">
              <a:lnSpc>
                <a:spcPts val="7491"/>
              </a:lnSpc>
            </a:pPr>
            <a:r>
              <a:rPr lang="en-US" sz="6243" dirty="0">
                <a:solidFill>
                  <a:srgbClr val="FFFFFF"/>
                </a:solidFill>
                <a:latin typeface="Open Sauce"/>
                <a:ea typeface="Open Sauce"/>
              </a:rPr>
              <a:t>🧩Implementation :-</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673828" y="0"/>
            <a:ext cx="3347655" cy="3608571"/>
            <a:chOff x="0" y="0"/>
            <a:chExt cx="1204093" cy="1297940"/>
          </a:xfrm>
        </p:grpSpPr>
        <p:sp>
          <p:nvSpPr>
            <p:cNvPr id="3" name="Freeform 3"/>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FFFFFF"/>
            </a:solidFill>
          </p:spPr>
        </p:sp>
      </p:grpSp>
      <p:grpSp>
        <p:nvGrpSpPr>
          <p:cNvPr id="4" name="Group 4"/>
          <p:cNvGrpSpPr/>
          <p:nvPr/>
        </p:nvGrpSpPr>
        <p:grpSpPr>
          <a:xfrm rot="-10800000">
            <a:off x="16614172" y="6678429"/>
            <a:ext cx="3347655" cy="3608571"/>
            <a:chOff x="0" y="0"/>
            <a:chExt cx="1204093" cy="1297940"/>
          </a:xfrm>
        </p:grpSpPr>
        <p:sp>
          <p:nvSpPr>
            <p:cNvPr id="5" name="Freeform 5"/>
            <p:cNvSpPr/>
            <p:nvPr/>
          </p:nvSpPr>
          <p:spPr>
            <a:xfrm>
              <a:off x="0" y="0"/>
              <a:ext cx="1204093" cy="1297940"/>
            </a:xfrm>
            <a:custGeom>
              <a:avLst/>
              <a:gdLst/>
              <a:ahLst/>
              <a:cxnLst/>
              <a:rect l="l" t="t" r="r" b="b"/>
              <a:pathLst>
                <a:path w="1204093" h="1297940">
                  <a:moveTo>
                    <a:pt x="0" y="0"/>
                  </a:moveTo>
                  <a:lnTo>
                    <a:pt x="602047" y="1297940"/>
                  </a:lnTo>
                  <a:lnTo>
                    <a:pt x="1204093" y="0"/>
                  </a:lnTo>
                  <a:close/>
                </a:path>
              </a:pathLst>
            </a:custGeom>
            <a:solidFill>
              <a:srgbClr val="FFFFFF"/>
            </a:solidFill>
          </p:spPr>
        </p:sp>
      </p:grpSp>
      <p:sp>
        <p:nvSpPr>
          <p:cNvPr id="6" name="Freeform 6"/>
          <p:cNvSpPr/>
          <p:nvPr/>
        </p:nvSpPr>
        <p:spPr>
          <a:xfrm>
            <a:off x="3116149" y="4508983"/>
            <a:ext cx="11585094" cy="2630620"/>
          </a:xfrm>
          <a:custGeom>
            <a:avLst/>
            <a:gdLst/>
            <a:ahLst/>
            <a:cxnLst/>
            <a:rect l="l" t="t" r="r" b="b"/>
            <a:pathLst>
              <a:path w="11585094" h="2630620">
                <a:moveTo>
                  <a:pt x="0" y="0"/>
                </a:moveTo>
                <a:lnTo>
                  <a:pt x="11585094" y="0"/>
                </a:lnTo>
                <a:lnTo>
                  <a:pt x="11585094" y="2630620"/>
                </a:lnTo>
                <a:lnTo>
                  <a:pt x="0" y="2630620"/>
                </a:lnTo>
                <a:lnTo>
                  <a:pt x="0" y="0"/>
                </a:lnTo>
                <a:close/>
              </a:path>
            </a:pathLst>
          </a:custGeom>
          <a:blipFill>
            <a:blip r:embed="rId2"/>
            <a:stretch>
              <a:fillRect/>
            </a:stretch>
          </a:blipFill>
        </p:spPr>
      </p:sp>
      <p:sp>
        <p:nvSpPr>
          <p:cNvPr id="7" name="TextBox 7"/>
          <p:cNvSpPr txBox="1"/>
          <p:nvPr/>
        </p:nvSpPr>
        <p:spPr>
          <a:xfrm>
            <a:off x="3756371" y="80671"/>
            <a:ext cx="10775259" cy="2114550"/>
          </a:xfrm>
          <a:prstGeom prst="rect">
            <a:avLst/>
          </a:prstGeom>
        </p:spPr>
        <p:txBody>
          <a:bodyPr lIns="0" tIns="0" rIns="0" bIns="0" rtlCol="0" anchor="t">
            <a:spAutoFit/>
          </a:bodyPr>
          <a:lstStyle/>
          <a:p>
            <a:pPr marL="0" lvl="0" indent="0" algn="ctr">
              <a:lnSpc>
                <a:spcPts val="8399"/>
              </a:lnSpc>
            </a:pPr>
            <a:r>
              <a:rPr lang="en-US" sz="6999" spc="-76" dirty="0">
                <a:solidFill>
                  <a:srgbClr val="FFFFFF"/>
                </a:solidFill>
                <a:latin typeface="Open Sans Bold"/>
              </a:rPr>
              <a:t>YOLOv8 for Object Detection</a:t>
            </a:r>
          </a:p>
        </p:txBody>
      </p:sp>
      <p:sp>
        <p:nvSpPr>
          <p:cNvPr id="8" name="TextBox 8"/>
          <p:cNvSpPr txBox="1"/>
          <p:nvPr/>
        </p:nvSpPr>
        <p:spPr>
          <a:xfrm>
            <a:off x="255437" y="2305514"/>
            <a:ext cx="18032563" cy="1796561"/>
          </a:xfrm>
          <a:prstGeom prst="rect">
            <a:avLst/>
          </a:prstGeom>
        </p:spPr>
        <p:txBody>
          <a:bodyPr lIns="0" tIns="0" rIns="0" bIns="0" rtlCol="0" anchor="t">
            <a:spAutoFit/>
          </a:bodyPr>
          <a:lstStyle/>
          <a:p>
            <a:pPr algn="ctr">
              <a:lnSpc>
                <a:spcPts val="4793"/>
              </a:lnSpc>
            </a:pPr>
            <a:r>
              <a:rPr lang="en-US" sz="3424" spc="-54" dirty="0">
                <a:solidFill>
                  <a:srgbClr val="FFFFFF"/>
                </a:solidFill>
                <a:latin typeface="Open Sans Semi-Bold"/>
              </a:rPr>
              <a:t>What is YOLO (You Only Look Once)?</a:t>
            </a:r>
          </a:p>
          <a:p>
            <a:pPr marL="0" lvl="0" indent="0" algn="ctr">
              <a:lnSpc>
                <a:spcPts val="4793"/>
              </a:lnSpc>
              <a:spcBef>
                <a:spcPct val="0"/>
              </a:spcBef>
            </a:pPr>
            <a:r>
              <a:rPr lang="en-US" sz="3424" dirty="0">
                <a:solidFill>
                  <a:srgbClr val="FFFFFF"/>
                </a:solidFill>
                <a:latin typeface="Open Sans"/>
              </a:rPr>
              <a:t>YOLO (You Only Look Once) is a popular set of object detection models used for real-time </a:t>
            </a:r>
            <a:r>
              <a:rPr lang="en-US" sz="3424" u="sng" dirty="0">
                <a:solidFill>
                  <a:srgbClr val="FFFFFF"/>
                </a:solidFill>
                <a:latin typeface="Open Sans"/>
                <a:hlinkClick r:id="rId3" tooltip="https://en.wikipedia.org/wiki/Object_detection"/>
              </a:rPr>
              <a:t>object detection</a:t>
            </a:r>
            <a:r>
              <a:rPr lang="en-US" sz="3424" dirty="0">
                <a:solidFill>
                  <a:srgbClr val="FFFFFF"/>
                </a:solidFill>
                <a:latin typeface="Open Sans"/>
              </a:rPr>
              <a:t> and classification in computer vision.</a:t>
            </a:r>
          </a:p>
        </p:txBody>
      </p:sp>
      <p:sp>
        <p:nvSpPr>
          <p:cNvPr id="9" name="TextBox 9"/>
          <p:cNvSpPr txBox="1"/>
          <p:nvPr/>
        </p:nvSpPr>
        <p:spPr>
          <a:xfrm>
            <a:off x="2106139" y="6611754"/>
            <a:ext cx="14899142" cy="3434325"/>
          </a:xfrm>
          <a:prstGeom prst="rect">
            <a:avLst/>
          </a:prstGeom>
        </p:spPr>
        <p:txBody>
          <a:bodyPr lIns="0" tIns="0" rIns="0" bIns="0" rtlCol="0" anchor="t">
            <a:spAutoFit/>
          </a:bodyPr>
          <a:lstStyle/>
          <a:p>
            <a:pPr algn="ctr">
              <a:lnSpc>
                <a:spcPts val="4527"/>
              </a:lnSpc>
            </a:pPr>
            <a:endParaRPr dirty="0"/>
          </a:p>
          <a:p>
            <a:pPr marL="0" lvl="0" indent="0" algn="ctr">
              <a:lnSpc>
                <a:spcPts val="4527"/>
              </a:lnSpc>
              <a:spcBef>
                <a:spcPct val="0"/>
              </a:spcBef>
            </a:pPr>
            <a:r>
              <a:rPr lang="en-US" sz="3233" dirty="0">
                <a:solidFill>
                  <a:srgbClr val="FFFFFF"/>
                </a:solidFill>
                <a:latin typeface="Open Sans"/>
              </a:rPr>
              <a:t>YOLO, "You Only Look Once," detects objects in images. It divides the image into grids, where each cell predicts bounding boxes &amp; confidence scores. It then predicts class probabilities for each box. Finally, it removes redundant boxes and refines predictions for accuracy. This single-stage approach makes YOLO fast &amp; efficient.</a:t>
            </a:r>
          </a:p>
        </p:txBody>
      </p:sp>
    </p:spTree>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854</Words>
  <Application>Microsoft Office PowerPoint</Application>
  <PresentationFormat>Custom</PresentationFormat>
  <Paragraphs>85</Paragraphs>
  <Slides>16</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Calibri</vt:lpstr>
      <vt:lpstr>Open Sans</vt:lpstr>
      <vt:lpstr>Inter Light</vt:lpstr>
      <vt:lpstr>Open Sauce</vt:lpstr>
      <vt:lpstr>Canva Sans</vt:lpstr>
      <vt:lpstr>Heading Now 71-78</vt:lpstr>
      <vt:lpstr>Canva Sans Bold</vt:lpstr>
      <vt:lpstr>Gagalin</vt:lpstr>
      <vt:lpstr>Helios Extended Bold</vt:lpstr>
      <vt:lpstr>Impact</vt:lpstr>
      <vt:lpstr>Arial</vt:lpstr>
      <vt:lpstr>Anonymous Pro Bold</vt:lpstr>
      <vt:lpstr>Open Sans Semi-Bold</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dc:title>
  <cp:lastModifiedBy>anu kumar</cp:lastModifiedBy>
  <cp:revision>5</cp:revision>
  <dcterms:created xsi:type="dcterms:W3CDTF">2006-08-16T00:00:00Z</dcterms:created>
  <dcterms:modified xsi:type="dcterms:W3CDTF">2023-12-14T09:43:35Z</dcterms:modified>
  <dc:identifier>DAF2UXOvLxA</dc:identifier>
</cp:coreProperties>
</file>